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8" r:id="rId3"/>
    <p:sldId id="304" r:id="rId4"/>
    <p:sldId id="305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tection_HRD" initials="P" lastIdx="1" clrIdx="0">
    <p:extLst>
      <p:ext uri="{19B8F6BF-5375-455C-9EA6-DF929625EA0E}">
        <p15:presenceInfo xmlns:p15="http://schemas.microsoft.com/office/powerpoint/2012/main" userId="Protection_H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36600"/>
    <a:srgbClr val="203864"/>
    <a:srgbClr val="8FAADC"/>
    <a:srgbClr val="FFF5F1"/>
    <a:srgbClr val="E8F1FF"/>
    <a:srgbClr val="1FCCDA"/>
    <a:srgbClr val="EBFAE3"/>
    <a:srgbClr val="99FF99"/>
    <a:srgbClr val="71B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E4047-F90E-43D4-86FF-F0B5B428AE83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B11AC-7EDC-458C-865D-8D019EFA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41951-F3D9-48E0-8EDD-E40E296B1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5E806A-98FA-4D42-BE4F-1B2C8BB4E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0AD13-BFB9-4DBA-82ED-5C23C127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CD2433-8E81-4233-9653-654BC123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F564D9-EC8B-478E-90C2-6B9A8DE9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B7D55-ACFA-4E5C-9A3E-B6428A9B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183DC0-CF2D-432F-95C2-5CB344B3A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C960E-2C7A-4996-8073-435F20B5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1E4CF3-2385-45B3-A68B-837338A2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480174-469C-4E6F-BE22-D72ED9B4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328E3F-2FF0-4F30-86F2-5A64D8BA5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F0C1BC-EF1D-4088-86D6-E1546FA5E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D82DC-6DDF-4C4F-A653-BF4BFFC6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A20F6-F05A-4138-A271-84322987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955BAB-9EFE-4C69-A353-5DE333FD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85D31-BC5C-47B6-AEFA-3AA87B0A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3EC3C-E247-48CF-BC48-D0314C0C3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1A353-732F-4F20-8E93-716157D7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4B3BE-1A23-4AD6-B682-6D00C118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CD789-5E1D-4CE6-B3F0-6AAF33D6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9C0A3-4A9A-4DC8-9041-63DEA75A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C011D0-09BA-4049-A20F-FB48CE4A1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04D35-FD23-4FD2-A288-7F4DBDCB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CD039-9137-4172-B08C-5FC448AC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D6CF8-9C02-4540-97EA-AC32CA6C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76E6B-81B1-4EF5-AD3C-DEB74DE0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C4E13-E573-426D-A377-89E02B805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D75C2D-9F14-4F55-A912-E899FD79B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C56440-4188-4DCA-B97A-9BA5D14D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BFCB55-A2CB-467E-951C-F5245169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3C4C78-40F1-4957-BF47-4C509ED0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C3C1A-F61E-47C6-BE9E-D620B531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94BC19-9584-448C-9C24-7E2A55CAF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A51F9F-376B-4754-9C86-AAD8DE232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80B160-84DA-4C95-83E9-2DB6DBF82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0CBF7C-4385-4EFA-A82F-113E7E31F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22297D-D607-4F7D-B22C-B6C375ED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EDF554-5A7A-496B-9B8C-B2D106AC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89DC7F-71D1-4954-95DE-344E392E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AF47E-4BD0-4F53-BE98-9F45F5DB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0893F2-BE30-4F37-9652-D2887B42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4D4584-5968-4A26-B569-0BBA3103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C00C8D-D0AA-4FEB-B545-1493B13B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C5C30B-4799-4E6F-9115-C6AE98FE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AA0E42-4DBA-4D6A-9A32-A5C79B7B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916980-1AED-4351-BDAF-B5354843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26A8F-17DC-4CDF-9AD9-1BB03A4B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A6163A-9ABD-4FB6-8306-ECC44E937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FF5332-A054-47ED-B088-5F1D608BA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4AAB7A-E3AD-4FD2-A7E4-BC6C2C13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A48716-10F7-48BD-B1A1-03A1B576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B15E0C-F858-4E26-986A-06965D4E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0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22E8E-7EBE-4AA0-9FD0-6E4F3BC5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86B4A8-4D95-4DBC-96E1-9973E1053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1DBDE3-4E9F-4E2A-B732-BDF932623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5BCA80-66B8-44A9-9863-307B09CF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F320F8-E59F-4936-AEDE-DE6BAC72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A65A92-A1FE-4541-9AF2-B97F90C5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A58F8-8B53-45D1-8D6D-3CBAA138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4F429-E02C-43E9-8E32-E27F35F26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FDD7C-4C90-411A-B7CA-C84CF430C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5652C-5120-430C-8901-583E15D33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EC224-A813-4002-BAEA-F2B250C30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7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drumroll.wav"/>
          </p:stSnd>
        </p:sndAc>
      </p:transition>
    </mc:Choice>
    <mc:Fallback xmlns="">
      <p:transition spd="slow">
        <p:sndAc>
          <p:stSnd>
            <p:snd r:embed="rId14" name="drumroll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0AC5F9-105D-4881-A827-D5DAC9B2E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023AC-3FE9-45EE-AC63-FBC5AA2D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009" y="2241905"/>
            <a:ext cx="7112713" cy="6602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Модуль 3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F0CE0A-38A7-4EA2-A3E9-A68DFC2BF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505" y="159356"/>
            <a:ext cx="1438781" cy="14387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D3DA52-C018-43A7-B72E-9F5553FC4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45" y="3890063"/>
            <a:ext cx="2054530" cy="26397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15F8A5-70F8-40AD-90E9-52C444766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772" y="3712760"/>
            <a:ext cx="1658256" cy="2944623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935A31D-8741-47D6-919F-1CB4071753F2}"/>
              </a:ext>
            </a:extLst>
          </p:cNvPr>
          <p:cNvSpPr txBox="1">
            <a:spLocks/>
          </p:cNvSpPr>
          <p:nvPr/>
        </p:nvSpPr>
        <p:spPr>
          <a:xfrm>
            <a:off x="1875838" y="3418866"/>
            <a:ext cx="9329057" cy="2183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Основы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адвокатирования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для родительских сообществ, внедряющих инклюзивные практики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A0371B-EE83-BB2E-3ACA-8F5B94CE2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250" y="384629"/>
            <a:ext cx="8730229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2ED0-FB8A-2429-E8F0-937F11E2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74" y="1473029"/>
            <a:ext cx="8309651" cy="8048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Сообщества усыновителей как агенты социальных изменений. Ключевые факторы</a:t>
            </a:r>
            <a:br>
              <a:rPr lang="ru-RU" dirty="0"/>
            </a:br>
            <a:endParaRPr lang="pl-PL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854" y="2986210"/>
            <a:ext cx="9516208" cy="299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3. Изменения, инициированные родителями, как правило, более устойчивы, поскольку основаны на реальном опыте и имеют поддержку со стороны сообщества. Когда </a:t>
            </a:r>
            <a:r>
              <a:rPr lang="ru-RU" b="1" u="sng" dirty="0">
                <a:solidFill>
                  <a:srgbClr val="203864"/>
                </a:solidFill>
                <a:latin typeface="+mj-lt"/>
              </a:rPr>
              <a:t>сами получатели услуг участвуют в разработке системы поддержки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, она становится более эффективной.</a:t>
            </a: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2ED0-FB8A-2429-E8F0-937F11E2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74" y="1473029"/>
            <a:ext cx="8309651" cy="8048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Сообщества усыновителей как агенты социальных изменений. Ключевые факторы</a:t>
            </a:r>
            <a:br>
              <a:rPr lang="ru-RU" dirty="0"/>
            </a:br>
            <a:endParaRPr lang="pl-PL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854" y="2986210"/>
            <a:ext cx="9516208" cy="299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4. </a:t>
            </a:r>
            <a:r>
              <a:rPr lang="ru-RU" b="1" u="sng" dirty="0">
                <a:solidFill>
                  <a:srgbClr val="203864"/>
                </a:solidFill>
                <a:latin typeface="+mj-lt"/>
              </a:rPr>
              <a:t>Преодоление социальных барьеров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: семьи, воспитывающие усыновлённых детей, часто сталкиваются с изоляцией и стигматизацией. Родительские сообщества становятся не только взаимной поддержкой, но и платформой для изменения общественного мнения и преодоления стереотипов.</a:t>
            </a: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2ED0-FB8A-2429-E8F0-937F11E2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74" y="1473029"/>
            <a:ext cx="8309651" cy="8048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Сообщества усыновителей как агенты социальных изменений. Ключевые факторы</a:t>
            </a:r>
            <a:br>
              <a:rPr lang="ru-RU" dirty="0"/>
            </a:br>
            <a:endParaRPr lang="pl-PL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854" y="2986210"/>
            <a:ext cx="9516208" cy="299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5. </a:t>
            </a:r>
            <a:r>
              <a:rPr lang="ru-RU" b="1" u="sng" dirty="0">
                <a:solidFill>
                  <a:srgbClr val="203864"/>
                </a:solidFill>
                <a:latin typeface="+mj-lt"/>
              </a:rPr>
              <a:t>Мотивация и заинтересованность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. Родители имеют высочайшую мотивацию к изменениям, поскольку от этого напрямую зависит благополучие их детей. Эта мотивация обеспечивает настойчивость и готовность преодолевать препятствия, необходимые для достижения системных изменений.</a:t>
            </a: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2ED0-FB8A-2429-E8F0-937F11E2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74" y="1473029"/>
            <a:ext cx="8309651" cy="8048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Сообщества усыновителей как агенты социальных изменений. Ключевые факторы</a:t>
            </a:r>
            <a:br>
              <a:rPr lang="ru-RU" dirty="0"/>
            </a:br>
            <a:endParaRPr lang="pl-PL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854" y="2986210"/>
            <a:ext cx="9516208" cy="299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6. </a:t>
            </a:r>
            <a:r>
              <a:rPr lang="ru-RU" b="1" u="sng" dirty="0">
                <a:solidFill>
                  <a:srgbClr val="203864"/>
                </a:solidFill>
                <a:latin typeface="+mj-lt"/>
              </a:rPr>
              <a:t>Коллективный ресурс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. Объединение родителей создает сеть горизонтальных связей, совокупность компетенций и опыта, возможность коллективного действия. Вместе родители могут достичь того, что недоступно каждому по отдельности.</a:t>
            </a: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2ED0-FB8A-2429-E8F0-937F11E2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74" y="1473029"/>
            <a:ext cx="8309651" cy="8048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Сообщества усыновителей как агенты социальных изменений. Ключевые факторы</a:t>
            </a:r>
            <a:br>
              <a:rPr lang="ru-RU" dirty="0"/>
            </a:br>
            <a:endParaRPr lang="pl-PL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854" y="2986210"/>
            <a:ext cx="9516208" cy="299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7. Родительские сообщества </a:t>
            </a:r>
            <a:r>
              <a:rPr lang="ru-RU" b="1" u="sng" dirty="0">
                <a:solidFill>
                  <a:srgbClr val="203864"/>
                </a:solidFill>
                <a:latin typeface="+mj-lt"/>
              </a:rPr>
              <a:t>объединяют людей различных профессий и компетенций 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— юристов, педагогов, медиков, специалистов по связям с общественностью, предпринимателей, что создает мультидисциплинарную основу для комплексного подхода к решению проблем.</a:t>
            </a: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2ED0-FB8A-2429-E8F0-937F11E2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74" y="1473029"/>
            <a:ext cx="8309651" cy="80486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pl-PL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369" y="1359632"/>
            <a:ext cx="6805246" cy="44784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Задания и вопросы для обсуждения и </a:t>
            </a:r>
            <a:r>
              <a:rPr lang="ru-RU" b="1" dirty="0" err="1">
                <a:solidFill>
                  <a:srgbClr val="203864"/>
                </a:solidFill>
                <a:latin typeface="+mj-lt"/>
              </a:rPr>
              <a:t>саморефлексии</a:t>
            </a: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r>
              <a:rPr lang="ru-RU" b="1" dirty="0">
                <a:solidFill>
                  <a:srgbClr val="203864"/>
                </a:solidFill>
                <a:latin typeface="+mj-lt"/>
              </a:rPr>
              <a:t>Какие вы видите возможности и ресурсы у родительских сообществ для </a:t>
            </a:r>
            <a:r>
              <a:rPr lang="ru-RU" b="1" dirty="0" err="1">
                <a:solidFill>
                  <a:srgbClr val="203864"/>
                </a:solidFill>
                <a:latin typeface="+mj-lt"/>
              </a:rPr>
              <a:t>адвокатирования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 интересов и прав детей с опытом сиротства?</a:t>
            </a:r>
          </a:p>
          <a:p>
            <a:r>
              <a:rPr lang="ru-RU" b="1" dirty="0">
                <a:solidFill>
                  <a:srgbClr val="203864"/>
                </a:solidFill>
                <a:latin typeface="+mj-lt"/>
              </a:rPr>
              <a:t>Какие вы видите барьеры для </a:t>
            </a:r>
            <a:r>
              <a:rPr lang="ru-RU" b="1" dirty="0" err="1">
                <a:solidFill>
                  <a:srgbClr val="203864"/>
                </a:solidFill>
                <a:latin typeface="+mj-lt"/>
              </a:rPr>
              <a:t>адвокатирования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 интересов детей с опытом сиротства?</a:t>
            </a:r>
          </a:p>
          <a:p>
            <a:r>
              <a:rPr lang="ru-RU" b="1" dirty="0">
                <a:solidFill>
                  <a:srgbClr val="203864"/>
                </a:solidFill>
                <a:latin typeface="+mj-lt"/>
              </a:rPr>
              <a:t>Приведите примеры из вашей практики, когда ситуация </a:t>
            </a:r>
            <a:r>
              <a:rPr lang="ru-RU" b="1" dirty="0" err="1">
                <a:solidFill>
                  <a:srgbClr val="203864"/>
                </a:solidFill>
                <a:latin typeface="+mj-lt"/>
              </a:rPr>
              <a:t>самоадвокатирования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 преобразовалась или могла бы преобразоваться в кейс-</a:t>
            </a:r>
            <a:r>
              <a:rPr lang="ru-RU" b="1" dirty="0" err="1">
                <a:solidFill>
                  <a:srgbClr val="203864"/>
                </a:solidFill>
                <a:latin typeface="+mj-lt"/>
              </a:rPr>
              <a:t>адвокатирование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? Что этому способствовало или мешало?</a:t>
            </a: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24C3EC-AA60-C7A7-3AD0-89062C61E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326" y="2391288"/>
            <a:ext cx="2462997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6" name="drumroll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2C0B1E-5C94-4995-873C-29EDA798E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0"/>
            <a:ext cx="1227201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5F2E4C-C6F6-42F2-9622-0CD89BE5A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382" y="3222819"/>
            <a:ext cx="1655534" cy="2944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71B54F-E10F-4DAA-8C6F-14554C341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3707">
            <a:off x="7604396" y="4065219"/>
            <a:ext cx="107207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6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6829" y="1655964"/>
            <a:ext cx="9848486" cy="2309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203864"/>
                </a:solidFill>
                <a:latin typeface="+mj-lt"/>
              </a:rPr>
              <a:t>Адвокатирование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 (</a:t>
            </a:r>
            <a:r>
              <a:rPr lang="ru-RU" b="1" dirty="0" err="1">
                <a:solidFill>
                  <a:srgbClr val="203864"/>
                </a:solidFill>
                <a:latin typeface="+mj-lt"/>
              </a:rPr>
              <a:t>advocacy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) — это процесс публичного отстаивания, представления и продвижения интересов и прав определённых лиц или социальных групп, особенно уязвимых, с целью изменения общественного мнения, законодательства, административной практики.</a:t>
            </a:r>
          </a:p>
          <a:p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57F1ED-7E7C-4834-A3F0-414385D12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258539" y="4526917"/>
            <a:ext cx="1636513" cy="20434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4A52A0-AF25-4A7E-8689-09F85A6CA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0696" y="4286244"/>
            <a:ext cx="1374619" cy="24409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FD1295-51E5-41AD-7E09-0FF6D4570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744" y="3879022"/>
            <a:ext cx="2219480" cy="29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8137" y="1231637"/>
            <a:ext cx="5054862" cy="2452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Уровни </a:t>
            </a:r>
            <a:r>
              <a:rPr lang="ru-RU" b="1" dirty="0" err="1">
                <a:solidFill>
                  <a:srgbClr val="203864"/>
                </a:solidFill>
                <a:latin typeface="+mj-lt"/>
              </a:rPr>
              <a:t>адвокатирования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1.        самоадвокация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2.        кейс-</a:t>
            </a:r>
            <a:r>
              <a:rPr lang="ru-RU" b="1" dirty="0" err="1">
                <a:solidFill>
                  <a:srgbClr val="203864"/>
                </a:solidFill>
                <a:latin typeface="+mj-lt"/>
              </a:rPr>
              <a:t>адвокация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3.        общественная </a:t>
            </a:r>
            <a:r>
              <a:rPr lang="ru-RU" b="1" dirty="0" err="1">
                <a:solidFill>
                  <a:srgbClr val="203864"/>
                </a:solidFill>
                <a:latin typeface="+mj-lt"/>
              </a:rPr>
              <a:t>адвокация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 </a:t>
            </a:r>
          </a:p>
          <a:p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  <p:pic>
        <p:nvPicPr>
          <p:cNvPr id="3" name="Рисунок 2" descr="Расширение бизнеса со сплошной заливкой">
            <a:extLst>
              <a:ext uri="{FF2B5EF4-FFF2-40B4-BE49-F238E27FC236}">
                <a16:creationId xmlns:a16="http://schemas.microsoft.com/office/drawing/2014/main" id="{B5F74BCD-0DE4-7234-359F-3104D0CBB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2093" y="1769354"/>
            <a:ext cx="4404946" cy="44049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0264C8-4210-FDED-0700-59C9417EC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7517" y="3516923"/>
            <a:ext cx="2462997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2988" y="1151793"/>
            <a:ext cx="7438293" cy="48194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Самоадвокация</a:t>
            </a:r>
            <a:r>
              <a:rPr lang="ru-RU" dirty="0">
                <a:solidFill>
                  <a:srgbClr val="203864"/>
                </a:solidFill>
                <a:latin typeface="+mj-lt"/>
              </a:rPr>
              <a:t> в контексте особых потребностей детей с опытом сиротства - это базовый уровень участия, где усыновители:</a:t>
            </a:r>
          </a:p>
          <a:p>
            <a:r>
              <a:rPr lang="ru-RU" dirty="0">
                <a:solidFill>
                  <a:srgbClr val="203864"/>
                </a:solidFill>
                <a:latin typeface="+mj-lt"/>
              </a:rPr>
              <a:t>защищают интересы ребёнка в учреждениях образования, здравоохранения, социальной защиты;</a:t>
            </a:r>
          </a:p>
          <a:p>
            <a:r>
              <a:rPr lang="ru-RU" dirty="0">
                <a:solidFill>
                  <a:srgbClr val="203864"/>
                </a:solidFill>
                <a:latin typeface="+mj-lt"/>
              </a:rPr>
              <a:t>участвуют в административных процедурах в интересах ребёнка (например, по восстановлению документов, вопросам наследства, споров с третьими лицами и т.д.);</a:t>
            </a:r>
          </a:p>
          <a:p>
            <a:r>
              <a:rPr lang="ru-RU" dirty="0">
                <a:solidFill>
                  <a:srgbClr val="203864"/>
                </a:solidFill>
                <a:latin typeface="+mj-lt"/>
              </a:rPr>
              <a:t>помогают своему ребёнку с опытом сиротства осознавать свои особые потребности и права;</a:t>
            </a:r>
          </a:p>
          <a:p>
            <a:r>
              <a:rPr lang="ru-RU" dirty="0">
                <a:solidFill>
                  <a:srgbClr val="203864"/>
                </a:solidFill>
                <a:latin typeface="+mj-lt"/>
              </a:rPr>
              <a:t>учат заявлять о потребностях в медицинской, психологической или образовательной помощи (как навык </a:t>
            </a:r>
            <a:r>
              <a:rPr lang="ru-RU" dirty="0" err="1">
                <a:solidFill>
                  <a:srgbClr val="203864"/>
                </a:solidFill>
                <a:latin typeface="+mj-lt"/>
              </a:rPr>
              <a:t>самоадвокатирования</a:t>
            </a:r>
            <a:r>
              <a:rPr lang="ru-RU" dirty="0">
                <a:solidFill>
                  <a:srgbClr val="203864"/>
                </a:solidFill>
                <a:latin typeface="+mj-lt"/>
              </a:rPr>
              <a:t>). </a:t>
            </a:r>
          </a:p>
          <a:p>
            <a:pPr marL="0" indent="0">
              <a:buNone/>
            </a:pP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2988" y="1151793"/>
            <a:ext cx="7438293" cy="4819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Кейс-</a:t>
            </a:r>
            <a:r>
              <a:rPr lang="ru-RU" b="1" dirty="0" err="1">
                <a:solidFill>
                  <a:srgbClr val="203864"/>
                </a:solidFill>
                <a:latin typeface="+mj-lt"/>
              </a:rPr>
              <a:t>адвокация</a:t>
            </a:r>
            <a:r>
              <a:rPr lang="ru-RU" dirty="0">
                <a:solidFill>
                  <a:srgbClr val="203864"/>
                </a:solidFill>
                <a:latin typeface="+mj-lt"/>
              </a:rPr>
              <a:t> - использование конкретного случая (в том числе собственного) как отправной точки для защиты интересов широкой категории людей в аналогичном положении.</a:t>
            </a:r>
          </a:p>
          <a:p>
            <a:pPr marL="0" indent="0">
              <a:buNone/>
            </a:pPr>
            <a:r>
              <a:rPr lang="ru-RU" dirty="0">
                <a:solidFill>
                  <a:srgbClr val="203864"/>
                </a:solidFill>
                <a:latin typeface="+mj-lt"/>
              </a:rPr>
              <a:t>Цель кейс-</a:t>
            </a:r>
            <a:r>
              <a:rPr lang="ru-RU" dirty="0" err="1">
                <a:solidFill>
                  <a:srgbClr val="203864"/>
                </a:solidFill>
                <a:latin typeface="+mj-lt"/>
              </a:rPr>
              <a:t>адвокации</a:t>
            </a:r>
            <a:r>
              <a:rPr lang="ru-RU" dirty="0">
                <a:solidFill>
                  <a:srgbClr val="203864"/>
                </a:solidFill>
                <a:latin typeface="+mj-lt"/>
              </a:rPr>
              <a:t> -  создать прецедент, добиться системного изменения, чтобы аналогичные кейсы решались на постоянной основе.</a:t>
            </a:r>
          </a:p>
          <a:p>
            <a:pPr marL="0" indent="0">
              <a:buNone/>
            </a:pP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2D6B0EAE-4203-F488-8E41-44853B6151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9818900"/>
              </p:ext>
            </p:extLst>
          </p:nvPr>
        </p:nvGraphicFramePr>
        <p:xfrm>
          <a:off x="1661746" y="1705708"/>
          <a:ext cx="8950569" cy="4070837"/>
        </p:xfrm>
        <a:graphic>
          <a:graphicData uri="http://schemas.openxmlformats.org/drawingml/2006/table">
            <a:tbl>
              <a:tblPr/>
              <a:tblGrid>
                <a:gridCol w="2983523">
                  <a:extLst>
                    <a:ext uri="{9D8B030D-6E8A-4147-A177-3AD203B41FA5}">
                      <a16:colId xmlns:a16="http://schemas.microsoft.com/office/drawing/2014/main" val="3150628504"/>
                    </a:ext>
                  </a:extLst>
                </a:gridCol>
                <a:gridCol w="2983523">
                  <a:extLst>
                    <a:ext uri="{9D8B030D-6E8A-4147-A177-3AD203B41FA5}">
                      <a16:colId xmlns:a16="http://schemas.microsoft.com/office/drawing/2014/main" val="2952254719"/>
                    </a:ext>
                  </a:extLst>
                </a:gridCol>
                <a:gridCol w="2983523">
                  <a:extLst>
                    <a:ext uri="{9D8B030D-6E8A-4147-A177-3AD203B41FA5}">
                      <a16:colId xmlns:a16="http://schemas.microsoft.com/office/drawing/2014/main" val="2037234755"/>
                    </a:ext>
                  </a:extLst>
                </a:gridCol>
              </a:tblGrid>
              <a:tr h="40647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Самоадвокация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Кейс-адвокация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725156"/>
                  </a:ext>
                </a:extLst>
              </a:tr>
              <a:tr h="66128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Масштаб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Индивидуальный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Индивидуальный +системный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286616"/>
                  </a:ext>
                </a:extLst>
              </a:tr>
              <a:tr h="91609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Вектор действия</a:t>
                      </a:r>
                      <a:endParaRPr lang="ru-RU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«Решите мой случай»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«Мой случай — пример проблемы. Решим для всех»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587033"/>
                  </a:ext>
                </a:extLst>
              </a:tr>
              <a:tr h="91609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Цель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Нет цели создавать правило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Цель — создать правило или изменить практику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051044"/>
                  </a:ext>
                </a:extLst>
              </a:tr>
              <a:tr h="117089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Роль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Человек действует в своих интересах, интересах своей семьи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Человек действует и как представитель интересов других</a:t>
                      </a:r>
                      <a:endParaRPr lang="ru-RU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404466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0A4B186-2601-E3EA-B07E-E0C1B647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415" y="369195"/>
            <a:ext cx="648640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Ключевые различия между самоадвокацией и кейс-адвокацией</a:t>
            </a: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2988" y="1151793"/>
            <a:ext cx="7438293" cy="4819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Общественная </a:t>
            </a:r>
            <a:r>
              <a:rPr lang="ru-RU" b="1" dirty="0" err="1">
                <a:solidFill>
                  <a:srgbClr val="203864"/>
                </a:solidFill>
                <a:latin typeface="+mj-lt"/>
              </a:rPr>
              <a:t>адвокация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 - продвижение интересов широких социальных групп (например, детей-сирот) через кампании, законотворчество и медиа.</a:t>
            </a:r>
          </a:p>
          <a:p>
            <a:pPr marL="0" indent="0">
              <a:buNone/>
            </a:pPr>
            <a:endParaRPr lang="ru-RU" b="1" dirty="0">
              <a:solidFill>
                <a:srgbClr val="203864"/>
              </a:solidFill>
              <a:latin typeface="+mj-lt"/>
            </a:endParaRPr>
          </a:p>
          <a:p>
            <a:pPr marL="0" indent="0">
              <a:buNone/>
            </a:pP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2ED0-FB8A-2429-E8F0-937F11E2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592" y="1674568"/>
            <a:ext cx="8309651" cy="8048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Сообщества усыновителей как агенты социальных изменений. Ключевые факторы</a:t>
            </a:r>
            <a:br>
              <a:rPr lang="ru-RU" dirty="0"/>
            </a:br>
            <a:endParaRPr lang="pl-PL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592" y="3074133"/>
            <a:ext cx="95162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1. </a:t>
            </a:r>
            <a:r>
              <a:rPr lang="ru-RU" b="1" u="sng" dirty="0">
                <a:solidFill>
                  <a:srgbClr val="203864"/>
                </a:solidFill>
                <a:latin typeface="+mj-lt"/>
              </a:rPr>
              <a:t>Уникальный опыт и экспертиза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: родители детей с опытом сиротства обладают практическим опытом, который невозможно получить из учебников или аналитических исследований. Они действительно решают сложные задачи воспитания, лечения и социализации детей с особыми потребностями, что дает им уникальное понимание этих проблем и эффективные решения.</a:t>
            </a:r>
          </a:p>
          <a:p>
            <a:pPr marL="0" indent="0">
              <a:buNone/>
            </a:pP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2ED0-FB8A-2429-E8F0-937F11E2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74" y="1473029"/>
            <a:ext cx="8309651" cy="8048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Сообщества усыновителей как агенты социальных изменений. Ключевые факторы</a:t>
            </a:r>
            <a:br>
              <a:rPr lang="ru-RU" dirty="0"/>
            </a:br>
            <a:endParaRPr lang="pl-PL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854" y="2986210"/>
            <a:ext cx="9516208" cy="299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2. </a:t>
            </a:r>
            <a:r>
              <a:rPr lang="ru-RU" b="1" u="sng" dirty="0">
                <a:solidFill>
                  <a:srgbClr val="203864"/>
                </a:solidFill>
                <a:latin typeface="+mj-lt"/>
              </a:rPr>
              <a:t>Заполнение пробелов системы государственной поддержки</a:t>
            </a:r>
            <a:r>
              <a:rPr lang="ru-RU" b="1" dirty="0">
                <a:solidFill>
                  <a:srgbClr val="203864"/>
                </a:solidFill>
                <a:latin typeface="+mj-lt"/>
              </a:rPr>
              <a:t>: в учреждениях образования, здравоохранения часто не учитывают потребности детей с опытом сиротства. Родители первыми сталкиваются с трудностями и могут выявить проблемы, которые не проявляются на уровне администрирования. Их опыт позволяет выявить «слепые зоны» в законодательстве и практической работе.</a:t>
            </a:r>
          </a:p>
          <a:p>
            <a:pPr marL="0" indent="0">
              <a:buNone/>
            </a:pP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10524</TotalTime>
  <Words>688</Words>
  <Application>Microsoft Office PowerPoint</Application>
  <PresentationFormat>Широкоэкранный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Модуль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Сообщества усыновителей как агенты социальных изменений. Ключевые факторы </vt:lpstr>
      <vt:lpstr>Сообщества усыновителей как агенты социальных изменений. Ключевые факторы </vt:lpstr>
      <vt:lpstr>Сообщества усыновителей как агенты социальных изменений. Ключевые факторы </vt:lpstr>
      <vt:lpstr>Сообщества усыновителей как агенты социальных изменений. Ключевые факторы </vt:lpstr>
      <vt:lpstr>Сообщества усыновителей как агенты социальных изменений. Ключевые факторы </vt:lpstr>
      <vt:lpstr>Сообщества усыновителей как агенты социальных изменений. Ключевые факторы </vt:lpstr>
      <vt:lpstr>Сообщества усыновителей как агенты социальных изменений. Ключевые факторы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Жураковская</dc:creator>
  <cp:lastModifiedBy>Volha Halauniova</cp:lastModifiedBy>
  <cp:revision>156</cp:revision>
  <dcterms:created xsi:type="dcterms:W3CDTF">2025-02-09T11:58:59Z</dcterms:created>
  <dcterms:modified xsi:type="dcterms:W3CDTF">2025-09-17T15:08:47Z</dcterms:modified>
</cp:coreProperties>
</file>