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304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64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97C5B-8221-4608-827B-AD813445944B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CB737-D936-42F2-B633-3F46335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0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6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59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16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0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33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26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57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7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38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46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83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2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22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8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9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К</a:t>
            </a:r>
            <a:r>
              <a:rPr lang="ru-BY" dirty="0" err="1"/>
              <a:t>артинки</a:t>
            </a:r>
            <a:r>
              <a:rPr lang="ru-BY" dirty="0"/>
              <a:t>-символы глаза\очки\мозг, рупор, мастерок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B11AC-7EDC-458C-865D-8D019EFADA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5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4E03C-493E-4C9E-AB5C-C38FFE80E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0D6065-E069-4CB1-8A0D-CAA3C6A0F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81989F-5A1E-4F3D-ABC5-C4C29FDC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F66457-4C7B-4DC2-B735-7CD3718B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99430-0EBB-449F-AFD5-A36375DD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7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5723D-8FDE-49F9-BD70-72F758F7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F42672-FB46-4B2F-9D57-FD04264A2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07BE0E-6634-4214-9E5B-9BBC23EA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8722F-2292-4FAA-9DCC-6084EC0C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A1C01-1E6D-40FA-8110-23B8111C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1BF811-8982-4BE4-AD1C-232B4A8E3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F9CF61-D927-4F75-B48B-A9C0D4D18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B939C-883D-4747-BD90-212B2A59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9574C-67BD-437E-89A0-A32D749A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64843C-A594-41C5-9C29-08C8C0E6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4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20142-1935-4229-8FA5-12F6D962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AC8F6-A25C-46AC-921C-EDDAECD9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F9E5-11D5-4A73-B497-1C3F4A05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B6DE04-FCBE-44F3-8265-B50AB10C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C2135-9395-4351-B701-263B479A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469CE-E0D0-4523-B249-4CB403EF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EB4F3A-4A67-429B-B049-2154BC829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F6DC6-7256-4599-9FF1-E95455BD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31A4F4-BE6E-4FAC-9AFB-B378B908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3E348-D0A7-469D-93B0-82ED3972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1F3EF-2998-4E1A-BFC4-8E5EABAE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EE781-C250-4438-A25B-2473AC1F3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0F0ACC-842E-42D7-AC38-926B1F578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DA27F7-136B-4164-BE3B-9E82E1C9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0CBE59-40FC-47E6-A975-78D39022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CFF136-3EA0-45F0-8EC8-F9B42FBC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52455-30C4-4B6C-BE35-1B66439B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C9C29B-BA0F-4B7C-8A1A-12BA6D3F5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6C0EA-3522-49B8-AE1C-BE2B87884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CFD4E7-8E3F-4A23-8D07-0300CC823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2EE796-75A2-42E1-9642-171D96E67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5FC8B3-45CE-4CBB-AA99-587043F5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47AC72-BE63-417C-8405-61EF8578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B93EF8-54E9-4FC2-95CE-3CF326F5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2F65-9D25-4AA9-B0AF-A3ED8CAA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4C73A-E531-4EA7-942E-8910C81F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2974BF-64F2-4019-AB89-DC489B99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A4C2C5-BAE1-49E0-AF1C-94DF17FC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5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07B5AF-3E03-4B6D-A40C-564400E4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0934C1-B922-4B0E-B8D5-C100513C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3DFF42-3E61-4BBA-BA65-59D8C232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4CFF1-546D-409F-B579-A3C1A3D6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D26881-0069-4A2A-851F-3B3C7AA68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3FC62F-5DF3-40A0-9205-C4C8F702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A58E39-04AA-4B62-AFAB-52685B0C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9AE858-C05C-4C18-853C-9026F0D2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C1023-9AE4-4487-96B3-4C639FDD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9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F2CA6-256A-4BC6-95B8-28CF7047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A676BA-D873-4F07-828A-042221DF4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E2434-ADE2-4DB0-AD1A-2476BCA2E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66EFF7-EC67-4E1C-9B15-D66CC550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B20B12-2AEF-4308-9899-ACC67B86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3D3F1B-F4FF-41E7-BACC-0944B7ED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1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DB43-F58A-428D-B821-EB5BA962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5F404-4C97-4A08-81C4-1A0A3EA78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EE851-036C-40F1-95DB-DD6C6BCF1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DFB04-9DE8-4C5F-A925-1B646C00B8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27F85-78B0-40D5-B236-657B8539C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E3CE42-6C67-487A-9304-6811E7859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CDC9-4B16-4F4C-BDC1-CDF7E93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6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0AC5F9-105D-4881-A827-D5DAC9B2E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023AC-3FE9-45EE-AC63-FBC5AA2D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124" y="365497"/>
            <a:ext cx="8731044" cy="122528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Инклюзивные практики в помощь детям с опытом сиротства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F0CE0A-38A7-4EA2-A3E9-A68DFC2BF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505" y="159356"/>
            <a:ext cx="1438781" cy="143878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935A31D-8741-47D6-919F-1CB4071753F2}"/>
              </a:ext>
            </a:extLst>
          </p:cNvPr>
          <p:cNvSpPr txBox="1">
            <a:spLocks/>
          </p:cNvSpPr>
          <p:nvPr/>
        </p:nvSpPr>
        <p:spPr>
          <a:xfrm>
            <a:off x="1311598" y="2048372"/>
            <a:ext cx="9962096" cy="2183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Модуль 1</a:t>
            </a:r>
          </a:p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Особые потребности детей с опытом сиротства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DDFBE24-69BE-4439-B97A-34011A94EDB5}"/>
              </a:ext>
            </a:extLst>
          </p:cNvPr>
          <p:cNvGrpSpPr/>
          <p:nvPr/>
        </p:nvGrpSpPr>
        <p:grpSpPr>
          <a:xfrm>
            <a:off x="9648742" y="3913377"/>
            <a:ext cx="2385281" cy="2944623"/>
            <a:chOff x="9648742" y="3913377"/>
            <a:chExt cx="2385281" cy="294462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015F8A5-70F8-40AD-90E9-52C444766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75767" y="3913377"/>
              <a:ext cx="1658256" cy="294462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BD3DA52-C018-43A7-B72E-9F5553FC4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9648742" y="4468890"/>
              <a:ext cx="1454050" cy="2236893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6978BE-0E17-4DF8-AF81-E3921B52E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598" y="3559778"/>
            <a:ext cx="2462997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2479028" y="389678"/>
            <a:ext cx="75895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700" dirty="0">
                <a:solidFill>
                  <a:srgbClr val="203864"/>
                </a:solidFill>
              </a:rPr>
              <a:t>Нарушение привязанности —</a:t>
            </a:r>
            <a:r>
              <a:rPr lang="en-US" sz="2700" dirty="0">
                <a:solidFill>
                  <a:srgbClr val="203864"/>
                </a:solidFill>
              </a:rPr>
              <a:t> </a:t>
            </a:r>
            <a:r>
              <a:rPr lang="ru-RU" sz="2700" dirty="0">
                <a:solidFill>
                  <a:srgbClr val="203864"/>
                </a:solidFill>
              </a:rPr>
              <a:t>искажённая способность строить доверительные отношения, возникающая из-за утраты или небезопасного опыта ранней заботы. Проявляется в сильной тревожности, трудностях с контролем эмоций, импульсивности, агрессии или, наоборот, в отстранённости и «непробиваемом» спокойствии. Ребёнок может быть очень ласковым с незнакомыми и равнодушным к близким. Это след травмы привязанности, который лечится только в устойчивом, чутком контакте.       </a:t>
            </a:r>
          </a:p>
          <a:p>
            <a:pPr indent="450000" algn="just"/>
            <a:endParaRPr lang="ru-RU" sz="2700" dirty="0">
              <a:solidFill>
                <a:srgbClr val="203864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99880" y="4077982"/>
            <a:ext cx="2459348" cy="278001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A7E8CB-F976-4C4C-B49A-166ECC225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263" y="3559778"/>
            <a:ext cx="2469094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061561" y="64543"/>
            <a:ext cx="9808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700" dirty="0">
                <a:solidFill>
                  <a:srgbClr val="203864"/>
                </a:solidFill>
              </a:rPr>
              <a:t>Реактивное расстройство привязанности — медицинский диагноз, описывающий тяжёлое клиническое нарушение, возникшее из-за грубого пренебрежения, депривации или многократных перемещений в раннем возрасте. Характеризуется эмоциональной отстранённостью, низкой способностью формировать близкие отношения, отсутствием отклика на утешение.</a:t>
            </a:r>
          </a:p>
          <a:p>
            <a:pPr indent="450000" algn="just"/>
            <a:endParaRPr lang="ru-RU" sz="2700" dirty="0">
              <a:solidFill>
                <a:srgbClr val="203864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246898" y="2650713"/>
            <a:ext cx="8033190" cy="3997234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132218" y="3010793"/>
            <a:ext cx="5846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с РРП: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Постоянное и предсказуемое присутствие взрослого</a:t>
            </a:r>
          </a:p>
          <a:p>
            <a:pPr marL="446088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Эмоционально безопасная среда</a:t>
            </a:r>
          </a:p>
          <a:p>
            <a:pPr marL="446088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Уважение к границам ребёнка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Спокойная поддержка в трудных моментах, а не активное вмешательство</a:t>
            </a:r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061562" y="473141"/>
            <a:ext cx="969406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700" dirty="0">
                <a:solidFill>
                  <a:srgbClr val="203864"/>
                </a:solidFill>
              </a:rPr>
              <a:t>Недифференцированная (диффузная) привязанность —  ребёнок чрезмерно ласков с незнакомыми, не различает границы, легко идёт в контакт, не обращается к значимому взрослому в стрессовых ситуациях.</a:t>
            </a:r>
          </a:p>
          <a:p>
            <a:pPr indent="450000" algn="just"/>
            <a:endParaRPr lang="ru-RU" sz="2700" dirty="0">
              <a:solidFill>
                <a:srgbClr val="203864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246898" y="2650713"/>
            <a:ext cx="8033190" cy="3997234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189368" y="2941170"/>
            <a:ext cx="5846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3175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с диффузной привязанностью: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Чёткие границы в отношениях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Формирование различий между ролями взрослых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Последовательность в откликах взрослого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Устойчивые отношения с одним-двумя взрослыми</a:t>
            </a:r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061562" y="563921"/>
            <a:ext cx="94991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700" dirty="0">
                <a:solidFill>
                  <a:srgbClr val="203864"/>
                </a:solidFill>
              </a:rPr>
              <a:t>Амбивалентная привязанность — противоречивое поведение, проявляющееся в одновременном стремлении к близости и страхе перед ней, вспышках тревоги, агрессии или замирании.</a:t>
            </a:r>
          </a:p>
          <a:p>
            <a:pPr indent="450000" algn="just"/>
            <a:endParaRPr lang="ru-RU" sz="2700" dirty="0">
              <a:solidFill>
                <a:srgbClr val="203864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246898" y="2354580"/>
            <a:ext cx="8033190" cy="4293367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109358" y="2733746"/>
            <a:ext cx="5891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3175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с амбивалентной привязанностью: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Чёткая структура и ритуалы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Контакт с эмоционально стабильным взрослым</a:t>
            </a:r>
          </a:p>
          <a:p>
            <a:pPr marL="446088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Поддержка в эмоциональной регуляции</a:t>
            </a:r>
          </a:p>
          <a:p>
            <a:pPr marL="446088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Отсутствие наказаний и унижающих форм контроля</a:t>
            </a:r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061562" y="563921"/>
            <a:ext cx="94991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700" dirty="0">
                <a:solidFill>
                  <a:srgbClr val="203864"/>
                </a:solidFill>
              </a:rPr>
              <a:t>Тревожная привязанность — цепляние за взрослого, страх расставания, эмоциональные качели, гиперчувствительность к отказу.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246898" y="2354580"/>
            <a:ext cx="8033190" cy="4293367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109358" y="2733746"/>
            <a:ext cx="5891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3175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с тревожной привязанностью: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Ясные сигналы от взрослого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Принятие тревоги ребёнка, помощь в её проживании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Физический контакт, словесная поддержка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Стабильность в отношениях и ритуалах</a:t>
            </a:r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2479028" y="389678"/>
            <a:ext cx="758952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700" dirty="0">
                <a:solidFill>
                  <a:srgbClr val="203864"/>
                </a:solidFill>
              </a:rPr>
              <a:t>Адаптация семьи и ребёнка к усыновлению —длительный, поэтапный процесс формирования эмоциональной связи, доверия и устойчивых отношений. Каждый этап адаптации требует от родителей чуткости, гибкости и поддержки: сначала — принятия и заботы, позже — постепенного расширения границ и социализации, при сохранении эмоциональной связи и доверия.</a:t>
            </a:r>
          </a:p>
          <a:p>
            <a:pPr indent="450000" algn="just"/>
            <a:r>
              <a:rPr lang="ru-RU" sz="2700" dirty="0">
                <a:solidFill>
                  <a:srgbClr val="203864"/>
                </a:solidFill>
              </a:rPr>
              <a:t>Процесс адаптации проходят как ребёнок, так и родители, и другие члены семьи.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99880" y="4077982"/>
            <a:ext cx="2459348" cy="278001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A7E8CB-F976-4C4C-B49A-166ECC225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263" y="3559778"/>
            <a:ext cx="2469094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061562" y="563921"/>
            <a:ext cx="9499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3000" b="1" dirty="0">
                <a:solidFill>
                  <a:srgbClr val="203864"/>
                </a:solidFill>
              </a:rPr>
              <a:t>Первичная адаптация </a:t>
            </a:r>
          </a:p>
          <a:p>
            <a:pPr indent="450000" algn="ctr"/>
            <a:r>
              <a:rPr lang="ru-RU" sz="3000" b="1" dirty="0">
                <a:solidFill>
                  <a:srgbClr val="203864"/>
                </a:solidFill>
              </a:rPr>
              <a:t>Начальный период (0–3 месяца)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348989" y="1783080"/>
            <a:ext cx="8229967" cy="4753481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223658" y="2686514"/>
            <a:ext cx="5891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3175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на начальном этапе адаптации: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Предсказуемость и безопасность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Телесная и эмоциональная защищённость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Принятие без оценок, ожиданий, сравнения с «нормой»</a:t>
            </a:r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061562" y="563921"/>
            <a:ext cx="9499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3000" b="1" dirty="0">
                <a:solidFill>
                  <a:srgbClr val="203864"/>
                </a:solidFill>
              </a:rPr>
              <a:t>Первичная адаптация</a:t>
            </a:r>
          </a:p>
          <a:p>
            <a:pPr indent="450000" algn="ctr"/>
            <a:r>
              <a:rPr lang="ru-RU" sz="3000" b="1" dirty="0">
                <a:solidFill>
                  <a:srgbClr val="203864"/>
                </a:solidFill>
              </a:rPr>
              <a:t> Этап регресса (3–8 месяцев в семье)</a:t>
            </a:r>
          </a:p>
          <a:p>
            <a:pPr indent="450000" algn="ctr"/>
            <a:endParaRPr lang="ru-RU" sz="3000" dirty="0">
              <a:solidFill>
                <a:srgbClr val="203864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348989" y="1894466"/>
            <a:ext cx="8229967" cy="4753481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235088" y="2877760"/>
            <a:ext cx="5891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3175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в период регресса: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 err="1">
                <a:solidFill>
                  <a:srgbClr val="203864"/>
                </a:solidFill>
              </a:rPr>
              <a:t>Контейнирование</a:t>
            </a:r>
            <a:r>
              <a:rPr lang="ru-RU" sz="2400" dirty="0">
                <a:solidFill>
                  <a:srgbClr val="203864"/>
                </a:solidFill>
              </a:rPr>
              <a:t> сильных чувств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Устойчивых значимые взрослые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Право на «детство»</a:t>
            </a:r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061562" y="563921"/>
            <a:ext cx="9499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3000" b="1" dirty="0">
                <a:solidFill>
                  <a:srgbClr val="203864"/>
                </a:solidFill>
              </a:rPr>
              <a:t>Первичная адаптация</a:t>
            </a:r>
          </a:p>
          <a:p>
            <a:pPr indent="450000" algn="ctr"/>
            <a:r>
              <a:rPr lang="ru-RU" sz="3000" b="1" dirty="0">
                <a:solidFill>
                  <a:srgbClr val="203864"/>
                </a:solidFill>
              </a:rPr>
              <a:t>Период прогресса (8–18 месяцев в семье)</a:t>
            </a:r>
          </a:p>
          <a:p>
            <a:pPr indent="450000" algn="ctr"/>
            <a:endParaRPr lang="ru-RU" sz="3000" b="1" dirty="0">
              <a:solidFill>
                <a:srgbClr val="203864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348989" y="1783080"/>
            <a:ext cx="8229967" cy="4753481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269378" y="2877760"/>
            <a:ext cx="5891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3175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в период прогресса: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Постепенное расширение мира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Рефлексия, осмысление своего опыта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Активная поддержка успеха</a:t>
            </a:r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061562" y="563921"/>
            <a:ext cx="9499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3000" b="1" dirty="0">
                <a:solidFill>
                  <a:srgbClr val="203864"/>
                </a:solidFill>
              </a:rPr>
              <a:t>Вторичная адаптация  </a:t>
            </a:r>
          </a:p>
          <a:p>
            <a:pPr indent="450000" algn="ctr"/>
            <a:r>
              <a:rPr lang="ru-RU" sz="3000" b="1" dirty="0">
                <a:solidFill>
                  <a:srgbClr val="203864"/>
                </a:solidFill>
              </a:rPr>
              <a:t>(до совершеннолетия)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348989" y="1783080"/>
            <a:ext cx="8229967" cy="4753481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223658" y="2686514"/>
            <a:ext cx="5891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3175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на вторичном этапе адаптации: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Стабильная привязанность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Уважение к своей идентичности</a:t>
            </a:r>
          </a:p>
          <a:p>
            <a:pPr marL="446088" algn="just">
              <a:tabLst>
                <a:tab pos="446088" algn="l"/>
              </a:tabLst>
            </a:pPr>
            <a:r>
              <a:rPr lang="ru-RU" sz="2400" dirty="0">
                <a:solidFill>
                  <a:srgbClr val="203864"/>
                </a:solidFill>
              </a:rPr>
              <a:t>Право на самостоятельность при одновременной поддержке значимых взрослых</a:t>
            </a:r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245927" y="579414"/>
            <a:ext cx="91304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800" dirty="0">
                <a:solidFill>
                  <a:srgbClr val="203864"/>
                </a:solidFill>
              </a:rPr>
              <a:t>Усыновлённые (приёмные) дети часто приходят в семью  с «рюкзачком» сформированного жизненного опыта. В нём могли быть утраты, травматичные события, длительное пребывание в учреждениях или недостаток стабильных и надёжных отношений со взрослыми. </a:t>
            </a:r>
          </a:p>
          <a:p>
            <a:pPr indent="450000" algn="just"/>
            <a:r>
              <a:rPr lang="ru-RU" sz="2800" dirty="0">
                <a:solidFill>
                  <a:srgbClr val="203864"/>
                </a:solidFill>
              </a:rPr>
              <a:t>Всё это отражается на их восприятии себя и мира, на умении доверять, выражать эмоции и строить близкие связи. Этот груз не позволяет двигаться так же быстро и легко, как это может получаться у сверстников, выросших в более благополучных условиях.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230" y="4077983"/>
            <a:ext cx="2511770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245927" y="155003"/>
            <a:ext cx="9422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800" dirty="0">
                <a:solidFill>
                  <a:srgbClr val="203864"/>
                </a:solidFill>
              </a:rPr>
              <a:t>Тайна усыновления — решение не раскрывать ребёнку или окружающим информацию о его происхождении и кровной семье. Если тайна сохраняется слишком долго или информация подаётся однобоко, искажается, она может вызывать тревогу, недоверие, проблемы с самооценкой и идентичностью.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352164" y="2400845"/>
            <a:ext cx="8033190" cy="3997234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217670" y="2817615"/>
            <a:ext cx="5863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3175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при раскрытии тайны усыновления: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Безопасность</a:t>
            </a:r>
          </a:p>
          <a:p>
            <a:pPr marL="446088" indent="3175" algn="just"/>
            <a:r>
              <a:rPr lang="ru-RU" sz="2400" dirty="0">
                <a:solidFill>
                  <a:srgbClr val="203864"/>
                </a:solidFill>
              </a:rPr>
              <a:t>Правдивая, но доступная информация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Эмоциональная поддержка</a:t>
            </a:r>
          </a:p>
          <a:p>
            <a:pPr marL="446088" indent="3175" algn="just"/>
            <a:r>
              <a:rPr lang="ru-RU" sz="2400" dirty="0">
                <a:solidFill>
                  <a:srgbClr val="203864"/>
                </a:solidFill>
              </a:rPr>
              <a:t>Раскрытие информации с учётом возраста и эмоциональной готовности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Знание своей истории</a:t>
            </a:r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245927" y="155003"/>
            <a:ext cx="9422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800" dirty="0">
                <a:solidFill>
                  <a:srgbClr val="203864"/>
                </a:solidFill>
              </a:rPr>
              <a:t>Конфликт лояльности - внутренний эмоциональный кризис, который возникает у ребёнка с опытом сиротства, когда любовь и привязанность к новым родителям воспринимаются как предательство по отношению к биологическим.    	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246898" y="2401772"/>
            <a:ext cx="8033190" cy="3997234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206240" y="2749035"/>
            <a:ext cx="58635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3175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при конфликте лояльности:</a:t>
            </a:r>
          </a:p>
          <a:p>
            <a:pPr marL="446088" indent="3175" algn="just"/>
            <a:r>
              <a:rPr lang="ru-RU" sz="2400" dirty="0">
                <a:solidFill>
                  <a:srgbClr val="203864"/>
                </a:solidFill>
              </a:rPr>
              <a:t>Принадлежность одновременно к обеим семьям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Принятие чувств без осуждения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Идентичность</a:t>
            </a:r>
          </a:p>
          <a:p>
            <a:pPr marL="446088" indent="3175" algn="just"/>
            <a:r>
              <a:rPr lang="ru-RU" sz="2400" dirty="0">
                <a:solidFill>
                  <a:srgbClr val="203864"/>
                </a:solidFill>
              </a:rPr>
              <a:t>Эмоциональная безопасность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Право на горевание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Ясные границы и последовательность</a:t>
            </a:r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245927" y="155003"/>
            <a:ext cx="9422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800" dirty="0">
                <a:solidFill>
                  <a:srgbClr val="203864"/>
                </a:solidFill>
              </a:rPr>
              <a:t>Социальная стигматизация приёмных семей и детей с опытом сиротства проявляется в предвзятых суждениях, обесценивающих ярлыках и ожиданиях «проблемного поведения». Ребёнок может сталкиваться с недоверием, изоляцией, насмешками, а семья — с критикой или подозрением.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246898" y="2401772"/>
            <a:ext cx="8033190" cy="3997234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206240" y="2749035"/>
            <a:ext cx="5863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3175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при стигматизации:</a:t>
            </a:r>
          </a:p>
          <a:p>
            <a:pPr marL="446088" indent="3175" algn="just"/>
            <a:r>
              <a:rPr lang="ru-RU" sz="2400" dirty="0">
                <a:solidFill>
                  <a:srgbClr val="203864"/>
                </a:solidFill>
              </a:rPr>
              <a:t>Безусловное принятие</a:t>
            </a:r>
          </a:p>
          <a:p>
            <a:pPr marL="446088" indent="3175" algn="just"/>
            <a:r>
              <a:rPr lang="ru-RU" sz="2400" dirty="0">
                <a:solidFill>
                  <a:srgbClr val="203864"/>
                </a:solidFill>
              </a:rPr>
              <a:t>Признание  и идентичность</a:t>
            </a:r>
          </a:p>
          <a:p>
            <a:pPr marL="446088" indent="3175" algn="just"/>
            <a:r>
              <a:rPr lang="ru-RU" sz="2400" dirty="0">
                <a:solidFill>
                  <a:srgbClr val="203864"/>
                </a:solidFill>
              </a:rPr>
              <a:t>Чувство принадлежности</a:t>
            </a:r>
          </a:p>
          <a:p>
            <a:pPr marL="446088" indent="3175" algn="just"/>
            <a:r>
              <a:rPr lang="ru-RU" sz="2400" dirty="0">
                <a:solidFill>
                  <a:srgbClr val="203864"/>
                </a:solidFill>
              </a:rPr>
              <a:t>Понимание и ясность</a:t>
            </a:r>
          </a:p>
          <a:p>
            <a:pPr marL="446088" indent="3175" algn="just"/>
            <a:r>
              <a:rPr lang="ru-RU" sz="2400" dirty="0">
                <a:solidFill>
                  <a:srgbClr val="203864"/>
                </a:solidFill>
              </a:rPr>
              <a:t>Защищённость от унижения</a:t>
            </a:r>
          </a:p>
          <a:p>
            <a:pPr marL="446088" indent="3175" algn="just"/>
            <a:r>
              <a:rPr lang="ru-RU" sz="2400" dirty="0">
                <a:solidFill>
                  <a:srgbClr val="203864"/>
                </a:solidFill>
              </a:rPr>
              <a:t>Поддержка устойчивой самооценки</a:t>
            </a:r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230" y="4077983"/>
            <a:ext cx="2511770" cy="278001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CE8BCDB-8513-4AB3-9AB9-2AFB4D0E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490" y="210053"/>
            <a:ext cx="8634534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Зачем эти знания родителям?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A9DBF8C-C9BF-43FA-B91F-CC92FEEE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490" y="1535616"/>
            <a:ext cx="8947226" cy="362590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Осведомлённость о специфике развития и эмоциональных потребностей детей с опытом сиротства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помогает выстраивать более чуткие, терпеливые и эффективные стратегии воспитания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снижает риск разочарований и недопонимания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повышает шанс на то, что отношения будут складываться гармонично и устойчиво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FA3D20-D892-449B-A1FA-FA709D670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246" y="3943631"/>
            <a:ext cx="2232244" cy="29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230" y="4077983"/>
            <a:ext cx="2511770" cy="278001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CE8BCDB-8513-4AB3-9AB9-2AFB4D0E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98" y="323271"/>
            <a:ext cx="9409472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Зачем эти знания педагогам?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A9DBF8C-C9BF-43FA-B91F-CC92FEEE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927" y="1648834"/>
            <a:ext cx="8206055" cy="409073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sz="7000" dirty="0">
                <a:solidFill>
                  <a:schemeClr val="accent1">
                    <a:lumMod val="50000"/>
                  </a:schemeClr>
                </a:solidFill>
              </a:rPr>
              <a:t>Знание особенностей развития и потребностей детей с опытом сиротства помогает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</a:pPr>
            <a:r>
              <a:rPr lang="ru-RU" sz="7000" dirty="0">
                <a:solidFill>
                  <a:schemeClr val="accent1">
                    <a:lumMod val="50000"/>
                  </a:schemeClr>
                </a:solidFill>
              </a:rPr>
              <a:t>правильно интерпретировать поведение ребёнка;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</a:pPr>
            <a:r>
              <a:rPr lang="ru-RU" sz="7000" dirty="0">
                <a:solidFill>
                  <a:schemeClr val="accent1">
                    <a:lumMod val="50000"/>
                  </a:schemeClr>
                </a:solidFill>
              </a:rPr>
              <a:t>применять эффективные методы поддержки;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</a:pPr>
            <a:r>
              <a:rPr lang="ru-RU" sz="7000" dirty="0">
                <a:solidFill>
                  <a:schemeClr val="accent1">
                    <a:lumMod val="50000"/>
                  </a:schemeClr>
                </a:solidFill>
              </a:rPr>
              <a:t>создавать условия, в которых ребёнок сможет чувствовать себя в безопасности, раскрывать свои способности;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</a:pPr>
            <a:r>
              <a:rPr lang="ru-RU" sz="7000" dirty="0">
                <a:solidFill>
                  <a:schemeClr val="accent1">
                    <a:lumMod val="50000"/>
                  </a:schemeClr>
                </a:solidFill>
              </a:rPr>
              <a:t>формировать положительный опыт взаимодействия с миром.</a:t>
            </a:r>
          </a:p>
          <a:p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6D76B5-E800-4076-810F-80DBE87351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42" y="3465008"/>
            <a:ext cx="1555885" cy="34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230" y="4077983"/>
            <a:ext cx="2511770" cy="278001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CE8BCDB-8513-4AB3-9AB9-2AFB4D0E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98" y="323271"/>
            <a:ext cx="9409472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Зачем эти знания врачам?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A9DBF8C-C9BF-43FA-B91F-CC92FEEE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251" y="1648834"/>
            <a:ext cx="8206055" cy="409073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sz="5100" dirty="0">
                <a:solidFill>
                  <a:schemeClr val="accent1">
                    <a:lumMod val="50000"/>
                  </a:schemeClr>
                </a:solidFill>
              </a:rPr>
              <a:t>Знание специфики опыта сиротства позволяет врачу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ru-RU" sz="5100" dirty="0">
                <a:solidFill>
                  <a:schemeClr val="accent1">
                    <a:lumMod val="50000"/>
                  </a:schemeClr>
                </a:solidFill>
              </a:rPr>
              <a:t>выстраивать более чуткий и уважительный контакт;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ru-RU" sz="5100" dirty="0">
                <a:solidFill>
                  <a:schemeClr val="accent1">
                    <a:lumMod val="50000"/>
                  </a:schemeClr>
                </a:solidFill>
              </a:rPr>
              <a:t>адаптировать методы общения и обследования;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ru-RU" sz="5100" dirty="0">
                <a:solidFill>
                  <a:schemeClr val="accent1">
                    <a:lumMod val="50000"/>
                  </a:schemeClr>
                </a:solidFill>
              </a:rPr>
              <a:t>правильно оценивать психосоматические проявления. 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ru-RU" sz="51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sz="5100" dirty="0">
                <a:solidFill>
                  <a:schemeClr val="accent1">
                    <a:lumMod val="50000"/>
                  </a:schemeClr>
                </a:solidFill>
              </a:rPr>
              <a:t>Это помогает сделать медицинскую помощь для ребёнка более доступной, эффективной и безопасной, а для врача - более результативной и профессионально выверенной.</a:t>
            </a:r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D9A19C-C65C-4F3D-98DA-1750FBC36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46" y="3829961"/>
            <a:ext cx="1291186" cy="306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230" y="4077983"/>
            <a:ext cx="2511770" cy="278001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CE8BCDB-8513-4AB3-9AB9-2AFB4D0E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14" y="0"/>
            <a:ext cx="10308280" cy="159859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Факторы, влияющие на развитие, самочувствие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здоровье ребёнка с опытом сиротства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FA3D20-D892-449B-A1FA-FA709D670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246" y="3943631"/>
            <a:ext cx="2232244" cy="2981837"/>
          </a:xfrm>
          <a:prstGeom prst="rect">
            <a:avLst/>
          </a:prstGeom>
        </p:spPr>
      </p:pic>
      <p:sp>
        <p:nvSpPr>
          <p:cNvPr id="10" name="Объект 7">
            <a:extLst>
              <a:ext uri="{FF2B5EF4-FFF2-40B4-BE49-F238E27FC236}">
                <a16:creationId xmlns:a16="http://schemas.microsoft.com/office/drawing/2014/main" id="{6935E27C-A79F-4E06-A926-DD8908509462}"/>
              </a:ext>
            </a:extLst>
          </p:cNvPr>
          <p:cNvSpPr txBox="1">
            <a:spLocks/>
          </p:cNvSpPr>
          <p:nvPr/>
        </p:nvSpPr>
        <p:spPr>
          <a:xfrm>
            <a:off x="2455817" y="1439035"/>
            <a:ext cx="9126583" cy="3977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депривация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травматизация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влияние прошлого опыта (негативное научение)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переживание утраты кровной семьи, значимого окружения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нарушения привязанности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адаптация в семье после усыновления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конфликт лояльности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стигматизация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245927" y="155003"/>
            <a:ext cx="9422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800" dirty="0">
                <a:solidFill>
                  <a:srgbClr val="203864"/>
                </a:solidFill>
              </a:rPr>
              <a:t>Депривация — состояние, при котором ребёнок длительное время лишён необходимых для развития условий: заботы, стабильности, эмоционального отклика, телесного контакта, общения. Может быть сенсорной, эмоциональной, социальной или связанной с отсутствием привязанности.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317608" y="2412275"/>
            <a:ext cx="8033190" cy="3997234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406538" y="2817615"/>
            <a:ext cx="55647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3175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с опытом депривации: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Безопасность и предсказуемость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Эмоциональный отклик и принятие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Физическая и телесная близость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Опыт значимости и принадлежности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Связь с устойчивым взрослым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Свобода в исследовании и игре</a:t>
            </a:r>
          </a:p>
          <a:p>
            <a:pPr indent="450000" algn="just"/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061561" y="64543"/>
            <a:ext cx="9808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700" dirty="0">
                <a:solidFill>
                  <a:srgbClr val="203864"/>
                </a:solidFill>
              </a:rPr>
              <a:t>Травматизация — это психологическое состояние, возникающее в результате потери, небезопасной среды, пренебрежения или насилия, которые ребёнок пережил до попадания в новую семью. Эти события нарушают базовое чувство доверия к миру и взрослым, формируют сильную тревогу, уязвимость и защитные реакции.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246898" y="2650713"/>
            <a:ext cx="8033190" cy="3997234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315098" y="3010793"/>
            <a:ext cx="556477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3175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с опытом травматизации: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Безопасность и предсказуемость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Восстановление доверия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Принятие любых чувств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Безусловная значимость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Восстановление самоценности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Телесная и эмоциональная 	стабилизация</a:t>
            </a:r>
          </a:p>
          <a:p>
            <a:pPr indent="450000" algn="just"/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1CB1B-7BBE-4D27-882F-635F3CD7DBF2}"/>
              </a:ext>
            </a:extLst>
          </p:cNvPr>
          <p:cNvSpPr txBox="1"/>
          <p:nvPr/>
        </p:nvSpPr>
        <p:spPr>
          <a:xfrm>
            <a:off x="1061561" y="64543"/>
            <a:ext cx="980836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700" dirty="0">
                <a:solidFill>
                  <a:srgbClr val="203864"/>
                </a:solidFill>
              </a:rPr>
              <a:t> Утрата кровной семьи, значимого окружения — утрата родителей, связей, языка, культуры, телесной памяти, всего, что формирует ощущение принадлежности и безопасности. Переживание утраты у детей с опытом сиротства — это долгий, волнообразный процесс, требующий чуткости, времени и присутствия близкого, который не отвернётся.</a:t>
            </a:r>
          </a:p>
          <a:p>
            <a:pPr indent="450000" algn="just"/>
            <a:endParaRPr lang="ru-RU" sz="2700" dirty="0">
              <a:solidFill>
                <a:srgbClr val="203864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7C6F9-7746-469F-B075-D288EDB3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451" y="4025342"/>
            <a:ext cx="2459348" cy="2780017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03F4437-E5A0-4A6A-B09A-2A4929F50C39}"/>
              </a:ext>
            </a:extLst>
          </p:cNvPr>
          <p:cNvSpPr/>
          <p:nvPr/>
        </p:nvSpPr>
        <p:spPr>
          <a:xfrm>
            <a:off x="3246898" y="2650713"/>
            <a:ext cx="8033190" cy="3997234"/>
          </a:xfrm>
          <a:prstGeom prst="wedgeEllipseCallout">
            <a:avLst>
              <a:gd name="adj1" fmla="val -53186"/>
              <a:gd name="adj2" fmla="val 260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62F4-B2AF-412C-844F-5EFF3AD04EA2}"/>
              </a:ext>
            </a:extLst>
          </p:cNvPr>
          <p:cNvSpPr txBox="1"/>
          <p:nvPr/>
        </p:nvSpPr>
        <p:spPr>
          <a:xfrm>
            <a:off x="4132218" y="2965073"/>
            <a:ext cx="58461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3175" algn="just"/>
            <a:r>
              <a:rPr lang="ru-RU" sz="2400" b="1" dirty="0">
                <a:solidFill>
                  <a:srgbClr val="203864"/>
                </a:solidFill>
              </a:rPr>
              <a:t>Основные потребности ребёнка с опытом утраты кровной семьи, значимого окружения: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Признание утраты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Принятие любых чувств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Надёжные, устойчивые отношения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Доступ к информации о своей истории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Время на проживание горя</a:t>
            </a:r>
          </a:p>
          <a:p>
            <a:pPr indent="450000" algn="just"/>
            <a:r>
              <a:rPr lang="ru-RU" sz="2400" dirty="0">
                <a:solidFill>
                  <a:srgbClr val="203864"/>
                </a:solidFill>
              </a:rPr>
              <a:t>Опыт принадлежности</a:t>
            </a:r>
          </a:p>
          <a:p>
            <a:pPr indent="450000" algn="just"/>
            <a:endParaRPr lang="ru-RU" sz="2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8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1429</Words>
  <Application>Microsoft Office PowerPoint</Application>
  <PresentationFormat>Широкоэкранный</PresentationFormat>
  <Paragraphs>173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Инклюзивные практики в помощь детям с опытом сиротства</vt:lpstr>
      <vt:lpstr>Презентация PowerPoint</vt:lpstr>
      <vt:lpstr>Зачем эти знания родителям?</vt:lpstr>
      <vt:lpstr>Зачем эти знания педагогам?</vt:lpstr>
      <vt:lpstr>Зачем эти знания врачам?</vt:lpstr>
      <vt:lpstr>Факторы, влияющие на развитие, самочувствие  и здоровье ребёнка с опытом сиротства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Protection_HRD</dc:creator>
  <cp:lastModifiedBy>Protection_HRD</cp:lastModifiedBy>
  <cp:revision>21</cp:revision>
  <dcterms:created xsi:type="dcterms:W3CDTF">2025-03-05T20:54:59Z</dcterms:created>
  <dcterms:modified xsi:type="dcterms:W3CDTF">2025-09-15T09:42:18Z</dcterms:modified>
</cp:coreProperties>
</file>