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68" r:id="rId3"/>
    <p:sldId id="304" r:id="rId4"/>
    <p:sldId id="305" r:id="rId5"/>
    <p:sldId id="306" r:id="rId6"/>
    <p:sldId id="307" r:id="rId7"/>
    <p:sldId id="309" r:id="rId8"/>
    <p:sldId id="310" r:id="rId9"/>
    <p:sldId id="311" r:id="rId10"/>
    <p:sldId id="312" r:id="rId11"/>
    <p:sldId id="31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tection_HRD" initials="P" lastIdx="1" clrIdx="0">
    <p:extLst>
      <p:ext uri="{19B8F6BF-5375-455C-9EA6-DF929625EA0E}">
        <p15:presenceInfo xmlns:p15="http://schemas.microsoft.com/office/powerpoint/2012/main" userId="Protection_HR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336600"/>
    <a:srgbClr val="203864"/>
    <a:srgbClr val="8FAADC"/>
    <a:srgbClr val="FFF5F1"/>
    <a:srgbClr val="E8F1FF"/>
    <a:srgbClr val="1FCCDA"/>
    <a:srgbClr val="EBFAE3"/>
    <a:srgbClr val="99FF99"/>
    <a:srgbClr val="71B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5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E4047-F90E-43D4-86FF-F0B5B428AE83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B11AC-7EDC-458C-865D-8D019EFAD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75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AB11AC-7EDC-458C-865D-8D019EFADA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64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41951-F3D9-48E0-8EDD-E40E296B1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5E806A-98FA-4D42-BE4F-1B2C8BB4E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40AD13-BFB9-4DBA-82ED-5C23C1272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CD2433-8E81-4233-9653-654BC1233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F564D9-EC8B-478E-90C2-6B9A8DE98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22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FB7D55-ACFA-4E5C-9A3E-B6428A9B0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6183DC0-CF2D-432F-95C2-5CB344B3A4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2C960E-2C7A-4996-8073-435F20B55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1E4CF3-2385-45B3-A68B-837338A2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480174-469C-4E6F-BE22-D72ED9B4C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361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B328E3F-2FF0-4F30-86F2-5A64D8BA58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F0C1BC-EF1D-4088-86D6-E1546FA5E7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8D82DC-6DDF-4C4F-A653-BF4BFFC6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DA20F6-F05A-4138-A271-843229879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955BAB-9EFE-4C69-A353-5DE333FD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85D31-BC5C-47B6-AEFA-3AA87B0AF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93EC3C-E247-48CF-BC48-D0314C0C3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41A353-732F-4F20-8E93-716157D79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E4B3BE-1A23-4AD6-B682-6D00C118A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3CD789-5E1D-4CE6-B3F0-6AAF33D69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71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E9C0A3-4A9A-4DC8-9041-63DEA75A7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C011D0-09BA-4049-A20F-FB48CE4A1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504D35-FD23-4FD2-A288-7F4DBDCBB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FCD039-9137-4172-B08C-5FC448AC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ED6CF8-9C02-4540-97EA-AC32CA6C8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83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A76E6B-81B1-4EF5-AD3C-DEB74DE06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7C4E13-E573-426D-A377-89E02B8058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D75C2D-9F14-4F55-A912-E899FD79B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8C56440-4188-4DCA-B97A-9BA5D14D7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EBFCB55-A2CB-467E-951C-F5245169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3C4C78-40F1-4957-BF47-4C509ED0B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80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3C3C1A-F61E-47C6-BE9E-D620B5310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4BC19-9584-448C-9C24-7E2A55CAF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4A51F9F-376B-4754-9C86-AAD8DE232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080B160-84DA-4C95-83E9-2DB6DBF82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E0CBF7C-4385-4EFA-A82F-113E7E31FB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C22297D-D607-4F7D-B22C-B6C375ED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DEDF554-5A7A-496B-9B8C-B2D106ACF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B89DC7F-71D1-4954-95DE-344E392E6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7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AF47E-4BD0-4F53-BE98-9F45F5DB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10893F2-BE30-4F37-9652-D2887B426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24D4584-5968-4A26-B569-0BBA3103D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C00C8D-D0AA-4FEB-B545-1493B13B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49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3C5C30B-4799-4E6F-9115-C6AE98FE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AA0E42-4DBA-4D6A-9A32-A5C79B7B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916980-1AED-4351-BDAF-B5354843B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65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826A8F-17DC-4CDF-9AD9-1BB03A4BC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A6163A-9ABD-4FB6-8306-ECC44E937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FF5332-A054-47ED-B088-5F1D608BA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F4AAB7A-E3AD-4FD2-A7E4-BC6C2C13F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A48716-10F7-48BD-B1A1-03A1B576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B15E0C-F858-4E26-986A-06965D4E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50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922E8E-7EBE-4AA0-9FD0-6E4F3BC5A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086B4A8-4D95-4DBC-96E1-9973E10534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71DBDE3-4E9F-4E2A-B732-BDF932623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5BCA80-66B8-44A9-9863-307B09CF7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CF320F8-E59F-4936-AEDE-DE6BAC72C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A65A92-A1FE-4541-9AF2-B97F90C59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96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" name="drumroll.wav"/>
          </p:stSnd>
        </p:sndAc>
      </p:transition>
    </mc:Choice>
    <mc:Fallback xmlns="">
      <p:transition spd="slow">
        <p:sndAc>
          <p:stSnd>
            <p:snd r:embed="rId3" name="drumroll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A58F8-8B53-45D1-8D6D-3CBAA1385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94F429-E02C-43E9-8E32-E27F35F26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3FDD7C-4C90-411A-B7CA-C84CF430CA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CF4EF-0A52-4773-8147-3A6DE9CFB337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C5652C-5120-430C-8901-583E15D339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9EC224-A813-4002-BAEA-F2B250C30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133C6-3A85-4BDA-A6FC-15FB8F5B86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17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13" name="drumroll.wav"/>
          </p:stSnd>
        </p:sndAc>
      </p:transition>
    </mc:Choice>
    <mc:Fallback xmlns="">
      <p:transition spd="slow">
        <p:sndAc>
          <p:stSnd>
            <p:snd r:embed="rId14" name="drumroll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120AC5F9-105D-4881-A827-D5DAC9B2EF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1023AC-3FE9-45EE-AC63-FBC5AA2D8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9251" y="1984995"/>
            <a:ext cx="7112713" cy="66020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Модуль 6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9F0CE0A-38A7-4EA2-A3E9-A68DFC2BF9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5505" y="159356"/>
            <a:ext cx="1438781" cy="143878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BD3DA52-C018-43A7-B72E-9F5553FC40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022" y="3933326"/>
            <a:ext cx="2054530" cy="263979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015F8A5-70F8-40AD-90E9-52C444766D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66030" y="3800563"/>
            <a:ext cx="1658256" cy="2944623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E935A31D-8741-47D6-919F-1CB4071753F2}"/>
              </a:ext>
            </a:extLst>
          </p:cNvPr>
          <p:cNvSpPr txBox="1">
            <a:spLocks/>
          </p:cNvSpPr>
          <p:nvPr/>
        </p:nvSpPr>
        <p:spPr>
          <a:xfrm>
            <a:off x="1628117" y="2701516"/>
            <a:ext cx="9329057" cy="21833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Эмоциональная компетентность усыновителей в решении задач инклюзии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4DCEA6A-FDDD-8E82-7716-58624698BE2E}"/>
              </a:ext>
            </a:extLst>
          </p:cNvPr>
          <p:cNvSpPr txBox="1">
            <a:spLocks/>
          </p:cNvSpPr>
          <p:nvPr/>
        </p:nvSpPr>
        <p:spPr>
          <a:xfrm>
            <a:off x="1909408" y="159669"/>
            <a:ext cx="8731044" cy="12252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Инклюзивные практики в помощь детям с опытом сиротства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829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drumroll.wav"/>
          </p:stSnd>
        </p:sndAc>
      </p:transition>
    </mc:Choice>
    <mc:Fallback xmlns="">
      <p:transition spd="slow">
        <p:sndAc>
          <p:stSnd>
            <p:snd r:embed="rId7" name="drumroll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116" y="347183"/>
            <a:ext cx="8927030" cy="1325563"/>
          </a:xfrm>
        </p:spPr>
        <p:txBody>
          <a:bodyPr>
            <a:normAutofit fontScale="90000"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Техники эмоциональной саморегуляции в </a:t>
            </a:r>
            <a:r>
              <a:rPr lang="ru-RU" sz="3600" i="0" u="none" strike="noStrike" dirty="0">
                <a:solidFill>
                  <a:srgbClr val="000000"/>
                </a:solidFill>
                <a:effectLst/>
                <a:latin typeface="+mn-lt"/>
              </a:rPr>
              <a:t>конфликте</a:t>
            </a:r>
            <a:br>
              <a:rPr lang="ru-R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br>
              <a:rPr lang="ru-R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18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C5A2417-9D4D-058B-7F50-956D9DA9B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27608" y="2068644"/>
            <a:ext cx="4308230" cy="386861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Важно: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Практика. Эмоциональная саморегуляция – это навык, который требует практики. Чем больше вы практикуете эти техники, тем легче вам будет использовать их в реальных конфликтных ситуациях.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Индивидуальный подход. Не все техники работают для всех. Экспериментируйте и найдите те, которые наиболее эффективны для вас.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Не стесняйтесь обращаться за помощью. Если вам трудно самостоятельно управлять своими эмоциями, обратитесь за помощью к психологу или психотерапевту.</a:t>
            </a:r>
          </a:p>
          <a:p>
            <a:endParaRPr lang="pl-PL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4571" y="3711662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06765" y="3711662"/>
            <a:ext cx="1658355" cy="2944800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7CF12132-AD39-0A8F-916D-3438455BA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42293" y="2068644"/>
            <a:ext cx="3811342" cy="3684588"/>
          </a:xfrm>
        </p:spPr>
        <p:txBody>
          <a:bodyPr/>
          <a:lstStyle/>
          <a:p>
            <a:pPr marL="0" indent="0">
              <a:buNone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Стратегии «восстановления»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самоанализ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самосознание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прощение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поддержка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7137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116" y="347184"/>
            <a:ext cx="9535380" cy="892532"/>
          </a:xfrm>
        </p:spPr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Уровни реагирования в конфликте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C5A2417-9D4D-058B-7F50-956D9DA9B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378" y="1681114"/>
            <a:ext cx="4308230" cy="265351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Умение видеть ситуацию с разных точек зрения, проявлять эмпатию, строить доверительные отношения и предлагать конструктивные решения помогает создать для ребенка благоприятную среду для развития и обучения.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71333" y="3914769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87785" y="3704486"/>
            <a:ext cx="1658355" cy="2944800"/>
          </a:xfrm>
          <a:prstGeom prst="rect">
            <a:avLst/>
          </a:prstGeom>
        </p:spPr>
      </p:pic>
      <p:sp>
        <p:nvSpPr>
          <p:cNvPr id="7" name="Объект 6">
            <a:extLst>
              <a:ext uri="{FF2B5EF4-FFF2-40B4-BE49-F238E27FC236}">
                <a16:creationId xmlns:a16="http://schemas.microsoft.com/office/drawing/2014/main" id="{7CF12132-AD39-0A8F-916D-3438455BA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14688" y="1681114"/>
            <a:ext cx="3811342" cy="448528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1. Уровень требований и претензий (Позиций)</a:t>
            </a: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2. Уровень базовых потребностей (Интересов)</a:t>
            </a: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3. Уровень ценностей и убеждений</a:t>
            </a: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4. Уровень эмоций</a:t>
            </a: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5. Уровень отношений</a:t>
            </a: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6. Уровень структуры</a:t>
            </a:r>
          </a:p>
          <a:p>
            <a:pPr marL="0" indent="0">
              <a:buNone/>
            </a:pP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89773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3" name="drumroll.wav"/>
          </p:stSnd>
        </p:sndAc>
      </p:transition>
    </mc:Choice>
    <mc:Fallback>
      <p:transition spd="slow">
        <p:sndAc>
          <p:stSnd>
            <p:snd r:embed="rId3" name="drumroll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6829" y="201133"/>
            <a:ext cx="7909407" cy="939989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203864"/>
                </a:solidFill>
              </a:rPr>
              <a:t>План модуля</a:t>
            </a:r>
            <a:endParaRPr lang="en-US" sz="3200" b="1" dirty="0">
              <a:solidFill>
                <a:srgbClr val="203864"/>
              </a:solidFill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06830" y="1409778"/>
            <a:ext cx="8169156" cy="4106602"/>
          </a:xfrm>
        </p:spPr>
        <p:txBody>
          <a:bodyPr>
            <a:normAutofit/>
          </a:bodyPr>
          <a:lstStyle/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Эмоциональный интеллект и эмоциональная компетентность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Факторы нарушения эмоционального равновесия в конфликте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Развитие эмоциональной устойчивости. Модель BASIC </a:t>
            </a:r>
            <a:r>
              <a:rPr lang="ru-RU" sz="18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Ph</a:t>
            </a:r>
            <a:endParaRPr lang="ru-RU" sz="18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Диагностика состояния другого человека в конфликте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Эмпатия и её роль в конфликте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Базовые эмоции: Функции и использование в конфликтных ситуациях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Техники эмоциональной саморегуляции в конфликте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Уровни реагирования в конфликте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Практикум</a:t>
            </a:r>
          </a:p>
          <a:p>
            <a:endParaRPr lang="en-US" b="1" dirty="0">
              <a:solidFill>
                <a:srgbClr val="203864"/>
              </a:solidFill>
              <a:latin typeface="+mj-lt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84166" y="4204490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99398" y="4014699"/>
            <a:ext cx="1658355" cy="29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0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drumroll.wav"/>
          </p:stSnd>
        </p:sndAc>
      </p:transition>
    </mc:Choice>
    <mc:Fallback xmlns="">
      <p:transition spd="slow">
        <p:sndAc>
          <p:stSnd>
            <p:snd r:embed="rId7" name="drumroll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923" y="201133"/>
            <a:ext cx="8585313" cy="939989"/>
          </a:xfrm>
        </p:spPr>
        <p:txBody>
          <a:bodyPr>
            <a:no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Эмоциональный интеллект </a:t>
            </a:r>
            <a:b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и эмоциональная компетентность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90363" y="1673938"/>
            <a:ext cx="8169156" cy="2653510"/>
          </a:xfrm>
        </p:spPr>
        <p:txBody>
          <a:bodyPr>
            <a:noAutofit/>
          </a:bodyPr>
          <a:lstStyle/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Эмоциональный интеллект (</a:t>
            </a:r>
            <a:r>
              <a:rPr lang="ru-RU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Emotional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Intelligence - EI) - это способность распознавать, понимать, использовать и управлять своими эмоциями и эмоциями других людей.</a:t>
            </a:r>
            <a:endParaRPr lang="lt-LT" sz="2000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lt-LT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Эмоциональная компетентность (</a:t>
            </a:r>
            <a:r>
              <a:rPr lang="ru-RU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Emotional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Competence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- это набор практических навыков и умений, которые позволяют эффективно применять эмоциональный интеллект в повседневной жизни. Это конкретное проявление эмоционального интеллекта в поведении.</a:t>
            </a:r>
            <a:br>
              <a:rPr lang="ru-RU" sz="2000" dirty="0"/>
            </a:br>
            <a:endParaRPr lang="en-US" sz="2000" b="1" dirty="0">
              <a:solidFill>
                <a:srgbClr val="203864"/>
              </a:solidFill>
              <a:latin typeface="+mj-lt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68" y="3857307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59519" y="3711662"/>
            <a:ext cx="1658355" cy="29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71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drumroll.wav"/>
          </p:stSnd>
        </p:sndAc>
      </p:transition>
    </mc:Choice>
    <mc:Fallback xmlns="">
      <p:transition spd="slow">
        <p:sndAc>
          <p:stSnd>
            <p:snd r:embed="rId7" name="drumroll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393" y="347183"/>
            <a:ext cx="8435844" cy="939989"/>
          </a:xfrm>
        </p:spPr>
        <p:txBody>
          <a:bodyPr>
            <a:no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Факторы нарушения эмоционального равновесия в конфликте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72823" y="2271815"/>
            <a:ext cx="8169156" cy="2653510"/>
          </a:xfrm>
        </p:spPr>
        <p:txBody>
          <a:bodyPr>
            <a:normAutofit/>
          </a:bodyPr>
          <a:lstStyle/>
          <a:p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Эмоциональное истощение </a:t>
            </a: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Травматический перенос</a:t>
            </a: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Негативные убеждения и ожидания</a:t>
            </a: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Проблемы в коммуникации</a:t>
            </a: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Особенности системы образования и здравоохранения, человеческий фактор</a:t>
            </a:r>
          </a:p>
          <a:p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Личностные особенности родителей</a:t>
            </a:r>
            <a:endParaRPr lang="en-US" sz="2000" b="1" dirty="0">
              <a:solidFill>
                <a:srgbClr val="203864"/>
              </a:solidFill>
              <a:latin typeface="+mj-lt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68" y="3857307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59519" y="3711662"/>
            <a:ext cx="1658355" cy="29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29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drumroll.wav"/>
          </p:stSnd>
        </p:sndAc>
      </p:transition>
    </mc:Choice>
    <mc:Fallback xmlns="">
      <p:transition spd="slow">
        <p:sndAc>
          <p:stSnd>
            <p:snd r:embed="rId7" name="drumroll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808" y="365125"/>
            <a:ext cx="7807569" cy="1325563"/>
          </a:xfrm>
        </p:spPr>
        <p:txBody>
          <a:bodyPr>
            <a:noAutofit/>
          </a:bodyPr>
          <a:lstStyle/>
          <a:p>
            <a:pPr algn="just"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Развитие эмоциональной устойчивости. </a:t>
            </a:r>
            <a:b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</a:b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Модель BASIC </a:t>
            </a:r>
            <a:r>
              <a:rPr lang="ru-RU" sz="3200" i="0" u="none" strike="noStrike" dirty="0" err="1">
                <a:solidFill>
                  <a:srgbClr val="000000"/>
                </a:solidFill>
                <a:effectLst/>
                <a:latin typeface="+mn-lt"/>
              </a:rPr>
              <a:t>Ph</a:t>
            </a:r>
            <a:endParaRPr lang="ru-RU" sz="3200" i="0" u="none" strike="noStrike" dirty="0">
              <a:solidFill>
                <a:srgbClr val="000000"/>
              </a:solidFill>
              <a:effectLst/>
              <a:latin typeface="+mn-lt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8" y="1927111"/>
            <a:ext cx="43053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3200" b="0" i="0" u="none" strike="noStrike" dirty="0">
                <a:effectLst/>
                <a:latin typeface="Arial" panose="020B0604020202020204" pitchFamily="34" charset="0"/>
              </a:rPr>
              <a:t>Устойчивость (</a:t>
            </a:r>
            <a:r>
              <a:rPr lang="ru-RU" sz="3200" b="0" i="0" u="none" strike="noStrike" dirty="0" err="1">
                <a:effectLst/>
                <a:latin typeface="Arial" panose="020B0604020202020204" pitchFamily="34" charset="0"/>
              </a:rPr>
              <a:t>resilience</a:t>
            </a:r>
            <a:r>
              <a:rPr lang="ru-RU" sz="3200" b="0" i="0" u="none" strike="noStrike" dirty="0">
                <a:effectLst/>
                <a:latin typeface="Arial" panose="020B0604020202020204" pitchFamily="34" charset="0"/>
              </a:rPr>
              <a:t>) — это способность адаптироваться и восстанавливаться после стресса, трудностей и травм. </a:t>
            </a:r>
          </a:p>
          <a:p>
            <a:pPr marL="0" indent="0">
              <a:buNone/>
            </a:pPr>
            <a:endParaRPr lang="ru-RU" sz="32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</a:rPr>
              <a:t>BASIC </a:t>
            </a:r>
            <a:r>
              <a:rPr lang="ru-RU" sz="3200" dirty="0" err="1">
                <a:latin typeface="Arial" panose="020B0604020202020204" pitchFamily="34" charset="0"/>
              </a:rPr>
              <a:t>Ph</a:t>
            </a:r>
            <a:r>
              <a:rPr lang="ru-RU" sz="3200" dirty="0">
                <a:latin typeface="Arial" panose="020B0604020202020204" pitchFamily="34" charset="0"/>
              </a:rPr>
              <a:t> — это аббревиатура, представляющая шесть основных каналов, через которые люди обычно справляются со стрессом и восстанавливаются. Разработана доктором Мули </a:t>
            </a:r>
            <a:r>
              <a:rPr lang="ru-RU" sz="3200" dirty="0" err="1">
                <a:latin typeface="Arial" panose="020B0604020202020204" pitchFamily="34" charset="0"/>
              </a:rPr>
              <a:t>Лахадом</a:t>
            </a:r>
            <a:r>
              <a:rPr lang="ru-RU" sz="3200" dirty="0">
                <a:latin typeface="Arial" panose="020B0604020202020204" pitchFamily="34" charset="0"/>
              </a:rPr>
              <a:t>.</a:t>
            </a:r>
            <a:endParaRPr lang="en-US" b="1" dirty="0">
              <a:solidFill>
                <a:srgbClr val="203864"/>
              </a:solidFill>
              <a:latin typeface="+mj-lt"/>
            </a:endParaRPr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E1F21EEC-2EC5-614A-B27E-18481468C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7885" y="1910100"/>
            <a:ext cx="5181600" cy="517935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Belief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Values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(Вера и Ценности): система убеждений, духовность, жизненные принципы, ощущение смысла.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Affect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(Эмоции): способность выражать и проживать эмоции, юмор, игры, радость.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Social (Социальное): поддержка от семьи, друзей, коллег, участие в сообществах.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Imagination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(Воображение): творчество, фантазии, визуализации, мечты, игра.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Cognition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(Мышление): логическое мышление, анализ, планирование, проблемное мышление, самоанализ.</a:t>
            </a:r>
          </a:p>
          <a:p>
            <a:pPr marL="0" inden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• 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Physical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(Физическое): физическая активность, забота о теле, здоровое питание, отдых, сон.</a:t>
            </a:r>
          </a:p>
          <a:p>
            <a:endParaRPr lang="pl-PL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412" y="4590936"/>
            <a:ext cx="1582867" cy="204510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3219" y="4499777"/>
            <a:ext cx="1254369" cy="222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32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drumroll.wav"/>
          </p:stSnd>
        </p:sndAc>
      </p:transition>
    </mc:Choice>
    <mc:Fallback xmlns="">
      <p:transition spd="slow">
        <p:sndAc>
          <p:stSnd>
            <p:snd r:embed="rId7" name="drumroll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393" y="347183"/>
            <a:ext cx="8435844" cy="939989"/>
          </a:xfrm>
        </p:spPr>
        <p:txBody>
          <a:bodyPr>
            <a:noAutofit/>
          </a:bodyPr>
          <a:lstStyle/>
          <a:p>
            <a:pPr algn="just"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Диагностика состояния другого человека в конфликте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31593" y="2183369"/>
            <a:ext cx="8169156" cy="2653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203864"/>
                </a:solidFill>
                <a:latin typeface="+mj-lt"/>
              </a:rPr>
              <a:t>1</a:t>
            </a:r>
            <a:r>
              <a:rPr lang="ru-RU" sz="2000" b="1" dirty="0">
                <a:latin typeface="+mj-lt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Наблюдение за поведением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Анализ вербальных и невербальных сигналов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Эмпатия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4. Различение других (в контексте конфликта)</a:t>
            </a:r>
          </a:p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5. Стадии отношения к другим</a:t>
            </a:r>
          </a:p>
          <a:p>
            <a:pPr marL="0" indent="0">
              <a:buNone/>
            </a:pPr>
            <a:endParaRPr lang="ru-RU" sz="2000" b="1" dirty="0">
              <a:solidFill>
                <a:srgbClr val="203864"/>
              </a:solidFill>
              <a:latin typeface="+mj-lt"/>
            </a:endParaRPr>
          </a:p>
          <a:p>
            <a:endParaRPr lang="en-US" sz="2000" b="1" dirty="0">
              <a:solidFill>
                <a:srgbClr val="203864"/>
              </a:solidFill>
              <a:latin typeface="+mj-lt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68" y="3857307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59519" y="3711662"/>
            <a:ext cx="1658355" cy="29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490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116" y="347183"/>
            <a:ext cx="9535380" cy="1325563"/>
          </a:xfrm>
        </p:spPr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Эмпатия и её роль в конфликте</a:t>
            </a:r>
            <a:b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</a:br>
            <a:endParaRPr lang="ru-RU" sz="3200" i="0" u="none" strike="noStrike" dirty="0">
              <a:solidFill>
                <a:srgbClr val="000000"/>
              </a:solidFill>
              <a:effectLst/>
              <a:latin typeface="+mn-lt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22700" y="3042617"/>
            <a:ext cx="4069009" cy="25153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2200" b="0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Почему эмпатия так важна?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203864"/>
                </a:solidFill>
                <a:latin typeface="+mj-lt"/>
              </a:rPr>
              <a:t>• 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Снижение напряженности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Понимание мотивов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Построение доверия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Эффективное решение проблем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Защита интересов ребенка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769ACD-4D45-CD2D-4E06-77435A5B0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57116" y="1570281"/>
            <a:ext cx="9729984" cy="142190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3600" b="0" dirty="0">
                <a:latin typeface="Arial" panose="020B0604020202020204" pitchFamily="34" charset="0"/>
                <a:cs typeface="Arial" panose="020B0604020202020204" pitchFamily="34" charset="0"/>
              </a:rPr>
              <a:t>Эмпатия - способность понимать и разделять чувства другого человека, видеть мир с его точки зрения. В контексте усыновления, эмпатия становится инструментом для построения доверительных отношений, эффективного решения проблем и создания поддерживающей среды для ребенка.</a:t>
            </a:r>
          </a:p>
          <a:p>
            <a:endParaRPr lang="pl-PL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C5A2417-9D4D-058B-7F50-956D9DA9B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17070" y="3042617"/>
            <a:ext cx="5183188" cy="368458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200" u="sng" dirty="0">
                <a:latin typeface="Arial" panose="020B0604020202020204" pitchFamily="34" charset="0"/>
                <a:cs typeface="Arial" panose="020B0604020202020204" pitchFamily="34" charset="0"/>
              </a:rPr>
              <a:t>Как проявлять эмпатию в диалоге: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Активное слушание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Вербализация понимания 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Сочувствие и поддержка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Вопросы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Невербальные сигналы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Признание заслуг</a:t>
            </a:r>
          </a:p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•  Благодарность</a:t>
            </a:r>
          </a:p>
          <a:p>
            <a:endParaRPr lang="pl-PL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2963" y="4002952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3142" y="3711662"/>
            <a:ext cx="1658355" cy="29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974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116" y="347183"/>
            <a:ext cx="9535380" cy="1325563"/>
          </a:xfrm>
        </p:spPr>
        <p:txBody>
          <a:bodyPr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Базовые эмоции: Функции и использование в конфликтных ситуациях</a:t>
            </a:r>
            <a:br>
              <a:rPr lang="ru-R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18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80336" y="3245345"/>
            <a:ext cx="2411023" cy="2515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 Радость</a:t>
            </a: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2. Гнев</a:t>
            </a: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3. Страх</a:t>
            </a: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 Печаль</a:t>
            </a: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 Отвращение</a:t>
            </a:r>
          </a:p>
          <a:p>
            <a:pPr marL="0" indent="0">
              <a:buNone/>
            </a:pPr>
            <a:r>
              <a:rPr lang="ru-RU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6. Удивление</a:t>
            </a: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769ACD-4D45-CD2D-4E06-77435A5B0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90701" y="1744679"/>
            <a:ext cx="1056133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Каждая базовая эмоция выполняет определенную функцию, помогая нам выживать, адаптироваться к окружающей среде и взаимодействовать с другими людьми.</a:t>
            </a:r>
          </a:p>
          <a:p>
            <a:endParaRPr lang="pl-PL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C5A2417-9D4D-058B-7F50-956D9DA9B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29766" y="3423529"/>
            <a:ext cx="5183188" cy="25872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Умение распознавать, признавать и выражать эмоции конструктивным способом, а также проявлять эмпатию к другим людям, позволяет создавать более доверительные отношения, снижать напряжение и находить взаимовыгодные решения.</a:t>
            </a:r>
          </a:p>
          <a:p>
            <a:endParaRPr lang="pl-PL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2963" y="4002952"/>
            <a:ext cx="2053755" cy="265351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33142" y="3711662"/>
            <a:ext cx="1658355" cy="29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452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53C6A2-615F-489E-A97B-47F6301B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116" y="347184"/>
            <a:ext cx="9535380" cy="878184"/>
          </a:xfrm>
        </p:spPr>
        <p:txBody>
          <a:bodyPr>
            <a:normAutofit fontScale="90000"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ru-RU" sz="3200" i="0" u="none" strike="noStrike" dirty="0">
                <a:solidFill>
                  <a:srgbClr val="000000"/>
                </a:solidFill>
                <a:effectLst/>
                <a:latin typeface="+mn-lt"/>
              </a:rPr>
              <a:t>Техники эмоциональной саморегуляции в конфликте</a:t>
            </a:r>
            <a:br>
              <a:rPr lang="ru-R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br>
              <a:rPr lang="ru-RU" sz="1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ru-RU" sz="1800" b="1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1BBBC27-CAB7-41F2-AD1D-8C89B5154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16576" y="2418773"/>
            <a:ext cx="4308230" cy="4136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Стратегии «торможения» 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остановка 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Time-Out)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дыхательные упражнения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осознанность 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Mindfulness)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физическая активность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769ACD-4D45-CD2D-4E06-77435A5B0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57116" y="1433145"/>
            <a:ext cx="10134430" cy="777851"/>
          </a:xfrm>
        </p:spPr>
        <p:txBody>
          <a:bodyPr>
            <a:noAutofit/>
          </a:bodyPr>
          <a:lstStyle/>
          <a:p>
            <a:r>
              <a:rPr 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Эмоциональная саморегуляция – это способность управлять своими эмоциями, чтобы оставаться спокойным, рациональным и конструктивным в конфликте.</a:t>
            </a:r>
            <a:endParaRPr lang="pl-PL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C5A2417-9D4D-058B-7F50-956D9DA9B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83316" y="2418773"/>
            <a:ext cx="4308230" cy="38686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u="sng" dirty="0">
                <a:latin typeface="Arial" panose="020B0604020202020204" pitchFamily="34" charset="0"/>
                <a:cs typeface="Arial" panose="020B0604020202020204" pitchFamily="34" charset="0"/>
              </a:rPr>
              <a:t>Стратегии «управления»</a:t>
            </a:r>
          </a:p>
          <a:p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переформулировка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Reframing)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замена негативных мыслей позитивными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юмор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фокус на решении, а не на проблеме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Я-высказывания</a:t>
            </a: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активное слушание</a:t>
            </a:r>
          </a:p>
          <a:p>
            <a:endParaRPr lang="pl-PL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AB7BAD0-6FAA-4E02-B1D1-D52D30441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7" y="0"/>
            <a:ext cx="1091184" cy="685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5A0E45-94B2-451B-AAE8-9ED1F5A585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7243" y="130795"/>
            <a:ext cx="1438781" cy="143878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57F1ED-7E7C-4834-A3F0-414385D129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286" y="4624352"/>
            <a:ext cx="1460079" cy="188646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E4A52A0-AF25-4A7E-8689-09F85A6CA2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7381" y="4500719"/>
            <a:ext cx="1157238" cy="2054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11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10839</TotalTime>
  <Words>759</Words>
  <Application>Microsoft Office PowerPoint</Application>
  <PresentationFormat>Широкоэкранный</PresentationFormat>
  <Paragraphs>103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Модуль 6</vt:lpstr>
      <vt:lpstr>План модуля</vt:lpstr>
      <vt:lpstr>Эмоциональный интеллект  и эмоциональная компетентность</vt:lpstr>
      <vt:lpstr>Факторы нарушения эмоционального равновесия в конфликте</vt:lpstr>
      <vt:lpstr>Развитие эмоциональной устойчивости.  Модель BASIC Ph</vt:lpstr>
      <vt:lpstr>Диагностика состояния другого человека в конфликте</vt:lpstr>
      <vt:lpstr>Эмпатия и её роль в конфликте </vt:lpstr>
      <vt:lpstr>Базовые эмоции: Функции и использование в конфликтных ситуациях </vt:lpstr>
      <vt:lpstr>Техники эмоциональной саморегуляции в конфликте  </vt:lpstr>
      <vt:lpstr>Техники эмоциональной саморегуляции в конфликте  </vt:lpstr>
      <vt:lpstr>Уровни реагирования в конфликте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Жураковская</dc:creator>
  <cp:lastModifiedBy>Volha Halauniova</cp:lastModifiedBy>
  <cp:revision>155</cp:revision>
  <dcterms:created xsi:type="dcterms:W3CDTF">2025-02-09T11:58:59Z</dcterms:created>
  <dcterms:modified xsi:type="dcterms:W3CDTF">2025-09-17T16:29:04Z</dcterms:modified>
</cp:coreProperties>
</file>