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304" r:id="rId3"/>
    <p:sldId id="376" r:id="rId4"/>
    <p:sldId id="259" r:id="rId5"/>
    <p:sldId id="260" r:id="rId6"/>
    <p:sldId id="262" r:id="rId7"/>
    <p:sldId id="270" r:id="rId8"/>
    <p:sldId id="372" r:id="rId9"/>
    <p:sldId id="3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1FF"/>
    <a:srgbClr val="FFF5F1"/>
    <a:srgbClr val="EBF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7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97C5B-8221-4608-827B-AD813445944B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CB737-D936-42F2-B633-3F463350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0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6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4E03C-493E-4C9E-AB5C-C38FFE80E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0D6065-E069-4CB1-8A0D-CAA3C6A0F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81989F-5A1E-4F3D-ABC5-C4C29FDC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F66457-4C7B-4DC2-B735-7CD3718B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599430-0EBB-449F-AFD5-A36375DD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7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5723D-8FDE-49F9-BD70-72F758F7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F42672-FB46-4B2F-9D57-FD04264A2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07BE0E-6634-4214-9E5B-9BBC23EA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8722F-2292-4FAA-9DCC-6084EC0C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A1C01-1E6D-40FA-8110-23B8111C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5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1BF811-8982-4BE4-AD1C-232B4A8E3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F9CF61-D927-4F75-B48B-A9C0D4D18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B939C-883D-4747-BD90-212B2A59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9574C-67BD-437E-89A0-A32D749A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64843C-A594-41C5-9C29-08C8C0E6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4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20142-1935-4229-8FA5-12F6D962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AC8F6-A25C-46AC-921C-EDDAECD9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F9E5-11D5-4A73-B497-1C3F4A05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B6DE04-FCBE-44F3-8265-B50AB10C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C2135-9395-4351-B701-263B479A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469CE-E0D0-4523-B249-4CB403EF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EB4F3A-4A67-429B-B049-2154BC829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F6DC6-7256-4599-9FF1-E95455BD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31A4F4-BE6E-4FAC-9AFB-B378B908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3E348-D0A7-469D-93B0-82ED3972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1F3EF-2998-4E1A-BFC4-8E5EABAE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EE781-C250-4438-A25B-2473AC1F3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0F0ACC-842E-42D7-AC38-926B1F578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DA27F7-136B-4164-BE3B-9E82E1C9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0CBE59-40FC-47E6-A975-78D39022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CFF136-3EA0-45F0-8EC8-F9B42FBC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52455-30C4-4B6C-BE35-1B66439B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C9C29B-BA0F-4B7C-8A1A-12BA6D3F5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6C0EA-3522-49B8-AE1C-BE2B87884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CFD4E7-8E3F-4A23-8D07-0300CC823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2EE796-75A2-42E1-9642-171D96E67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5FC8B3-45CE-4CBB-AA99-587043F5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47AC72-BE63-417C-8405-61EF8578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B93EF8-54E9-4FC2-95CE-3CF326F5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A2F65-9D25-4AA9-B0AF-A3ED8CAA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4C73A-E531-4EA7-942E-8910C81F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2974BF-64F2-4019-AB89-DC489B99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A4C2C5-BAE1-49E0-AF1C-94DF17FC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5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07B5AF-3E03-4B6D-A40C-564400E4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0934C1-B922-4B0E-B8D5-C100513C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3DFF42-3E61-4BBA-BA65-59D8C232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4CFF1-546D-409F-B579-A3C1A3D6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D26881-0069-4A2A-851F-3B3C7AA68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3FC62F-5DF3-40A0-9205-C4C8F702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A58E39-04AA-4B62-AFAB-52685B0C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9AE858-C05C-4C18-853C-9026F0D2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C1023-9AE4-4487-96B3-4C639FDD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9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F2CA6-256A-4BC6-95B8-28CF7047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A676BA-D873-4F07-828A-042221DF4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E2434-ADE2-4DB0-AD1A-2476BCA2E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66EFF7-EC67-4E1C-9B15-D66CC550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B20B12-2AEF-4308-9899-ACC67B86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3D3F1B-F4FF-41E7-BACC-0944B7ED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1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DB43-F58A-428D-B821-EB5BA962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35F404-4C97-4A08-81C4-1A0A3EA78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EE851-036C-40F1-95DB-DD6C6BCF1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27F85-78B0-40D5-B236-657B8539C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E3CE42-6C67-487A-9304-6811E7859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6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0AC5F9-105D-4881-A827-D5DAC9B2E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154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023AC-3FE9-45EE-AC63-FBC5AA2D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124" y="365497"/>
            <a:ext cx="8731044" cy="122528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Инклюзивные практики в помощь детям с опытом сиротства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F0CE0A-38A7-4EA2-A3E9-A68DFC2BF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505" y="159356"/>
            <a:ext cx="1438781" cy="143878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935A31D-8741-47D6-919F-1CB4071753F2}"/>
              </a:ext>
            </a:extLst>
          </p:cNvPr>
          <p:cNvSpPr txBox="1">
            <a:spLocks/>
          </p:cNvSpPr>
          <p:nvPr/>
        </p:nvSpPr>
        <p:spPr>
          <a:xfrm>
            <a:off x="1311598" y="1804278"/>
            <a:ext cx="9962096" cy="2183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Модуль 5</a:t>
            </a:r>
          </a:p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Основы конфликтологии 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решении задач инклюзии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DDFBE24-69BE-4439-B97A-34011A94EDB5}"/>
              </a:ext>
            </a:extLst>
          </p:cNvPr>
          <p:cNvGrpSpPr/>
          <p:nvPr/>
        </p:nvGrpSpPr>
        <p:grpSpPr>
          <a:xfrm>
            <a:off x="9648742" y="3913377"/>
            <a:ext cx="2385281" cy="2944623"/>
            <a:chOff x="9648742" y="3913377"/>
            <a:chExt cx="2385281" cy="294462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015F8A5-70F8-40AD-90E9-52C444766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75767" y="3913377"/>
              <a:ext cx="1658256" cy="294462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BD3DA52-C018-43A7-B72E-9F5553FC4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9648742" y="4468890"/>
              <a:ext cx="1454050" cy="2236893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6978BE-0E17-4DF8-AF81-E3921B52E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598" y="3559778"/>
            <a:ext cx="2462997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683197" y="929443"/>
            <a:ext cx="9130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800" dirty="0">
                <a:solidFill>
                  <a:srgbClr val="203864"/>
                </a:solidFill>
              </a:rPr>
              <a:t>Конфликт – это ситуация, в которой две или более сторон (индивиды, группы, организации) преследуют несовместимые цели, имеют противоречивые интересы, ценности или убеждения, что приводит к противодействию и попыткам воспрепятствовать друг другу.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230" y="4077983"/>
            <a:ext cx="2511770" cy="278001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73E90E-A5B0-4A2A-B924-4B597FF5F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248" y="3967072"/>
            <a:ext cx="2237426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AE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DD1D83-E54F-BF46-297D-FD2D642A3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A43DD9-A132-49C7-86E7-7D6D91641A43}"/>
              </a:ext>
            </a:extLst>
          </p:cNvPr>
          <p:cNvSpPr txBox="1"/>
          <p:nvPr/>
        </p:nvSpPr>
        <p:spPr>
          <a:xfrm>
            <a:off x="3548543" y="117446"/>
            <a:ext cx="507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BY" sz="4400" b="1" dirty="0">
                <a:solidFill>
                  <a:srgbClr val="203864"/>
                </a:solidFill>
              </a:rPr>
              <a:t>Диаграмма Эйлера</a:t>
            </a:r>
            <a:endParaRPr lang="en-US" sz="4400" b="1" dirty="0">
              <a:solidFill>
                <a:srgbClr val="203864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F40D56-FD48-43CB-9F67-F691673EC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" y="0"/>
            <a:ext cx="1091184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71AC28-9B05-4611-B62E-A4A636202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27" y="-112524"/>
            <a:ext cx="8361500" cy="68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3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368" y="208276"/>
            <a:ext cx="6026227" cy="1325563"/>
          </a:xfrm>
        </p:spPr>
        <p:txBody>
          <a:bodyPr>
            <a:normAutofit/>
          </a:bodyPr>
          <a:lstStyle/>
          <a:p>
            <a:r>
              <a:rPr sz="4800" b="1" dirty="0" err="1">
                <a:solidFill>
                  <a:srgbClr val="000000"/>
                </a:solidFill>
                <a:latin typeface="+mn-lt"/>
              </a:rPr>
              <a:t>Виды</a:t>
            </a:r>
            <a:r>
              <a:rPr sz="4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sz="4800" b="1" dirty="0" err="1">
                <a:solidFill>
                  <a:srgbClr val="000000"/>
                </a:solidFill>
                <a:latin typeface="+mn-lt"/>
              </a:rPr>
              <a:t>конфликтов</a:t>
            </a:r>
            <a:r>
              <a:rPr lang="aa-ET" sz="4800" b="1" dirty="0">
                <a:solidFill>
                  <a:srgbClr val="000000"/>
                </a:solidFill>
                <a:latin typeface="+mn-lt"/>
              </a:rPr>
              <a:t>:</a:t>
            </a:r>
            <a:endParaRPr sz="4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533" y="1533839"/>
            <a:ext cx="10707937" cy="4351338"/>
          </a:xfrm>
        </p:spPr>
        <p:txBody>
          <a:bodyPr>
            <a:noAutofit/>
          </a:bodyPr>
          <a:lstStyle/>
          <a:p>
            <a:pPr>
              <a:spcAft>
                <a:spcPts val="720"/>
              </a:spcAft>
            </a:pPr>
            <a:r>
              <a:rPr sz="3800" b="1" dirty="0" err="1">
                <a:solidFill>
                  <a:srgbClr val="000000"/>
                </a:solidFill>
              </a:rPr>
              <a:t>Межличностные</a:t>
            </a:r>
            <a:r>
              <a:rPr sz="3800" dirty="0">
                <a:solidFill>
                  <a:srgbClr val="000000"/>
                </a:solidFill>
              </a:rPr>
              <a:t> – </a:t>
            </a:r>
            <a:r>
              <a:rPr sz="3800" dirty="0" err="1">
                <a:solidFill>
                  <a:srgbClr val="000000"/>
                </a:solidFill>
              </a:rPr>
              <a:t>между</a:t>
            </a:r>
            <a:r>
              <a:rPr sz="3800" dirty="0">
                <a:solidFill>
                  <a:srgbClr val="000000"/>
                </a:solidFill>
              </a:rPr>
              <a:t> </a:t>
            </a:r>
            <a:r>
              <a:rPr sz="3800" dirty="0" err="1">
                <a:solidFill>
                  <a:srgbClr val="000000"/>
                </a:solidFill>
              </a:rPr>
              <a:t>людьми</a:t>
            </a:r>
            <a:r>
              <a:rPr sz="380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720"/>
              </a:spcAft>
            </a:pPr>
            <a:r>
              <a:rPr sz="3800" b="1" dirty="0" err="1">
                <a:solidFill>
                  <a:srgbClr val="000000"/>
                </a:solidFill>
              </a:rPr>
              <a:t>Внутриличностные</a:t>
            </a:r>
            <a:r>
              <a:rPr sz="3800" dirty="0">
                <a:solidFill>
                  <a:srgbClr val="000000"/>
                </a:solidFill>
              </a:rPr>
              <a:t> – </a:t>
            </a:r>
            <a:r>
              <a:rPr sz="3800" dirty="0" err="1">
                <a:solidFill>
                  <a:srgbClr val="000000"/>
                </a:solidFill>
              </a:rPr>
              <a:t>внутренние</a:t>
            </a:r>
            <a:r>
              <a:rPr sz="3800" dirty="0">
                <a:solidFill>
                  <a:srgbClr val="000000"/>
                </a:solidFill>
              </a:rPr>
              <a:t> </a:t>
            </a:r>
            <a:r>
              <a:rPr sz="3800" dirty="0" err="1">
                <a:solidFill>
                  <a:srgbClr val="000000"/>
                </a:solidFill>
              </a:rPr>
              <a:t>противоречия</a:t>
            </a:r>
            <a:r>
              <a:rPr sz="3800" dirty="0">
                <a:solidFill>
                  <a:srgbClr val="000000"/>
                </a:solidFill>
              </a:rPr>
              <a:t> </a:t>
            </a:r>
            <a:r>
              <a:rPr sz="3800" dirty="0" err="1">
                <a:solidFill>
                  <a:srgbClr val="000000"/>
                </a:solidFill>
              </a:rPr>
              <a:t>человека</a:t>
            </a:r>
            <a:r>
              <a:rPr sz="380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720"/>
              </a:spcAft>
            </a:pPr>
            <a:r>
              <a:rPr sz="3800" b="1" dirty="0" err="1">
                <a:solidFill>
                  <a:srgbClr val="000000"/>
                </a:solidFill>
              </a:rPr>
              <a:t>Организационные</a:t>
            </a:r>
            <a:r>
              <a:rPr sz="3800" dirty="0">
                <a:solidFill>
                  <a:srgbClr val="000000"/>
                </a:solidFill>
              </a:rPr>
              <a:t> – </a:t>
            </a:r>
            <a:r>
              <a:rPr sz="3800" dirty="0" err="1">
                <a:solidFill>
                  <a:srgbClr val="000000"/>
                </a:solidFill>
              </a:rPr>
              <a:t>конфликты</a:t>
            </a:r>
            <a:r>
              <a:rPr sz="3800" dirty="0">
                <a:solidFill>
                  <a:srgbClr val="000000"/>
                </a:solidFill>
              </a:rPr>
              <a:t> с </a:t>
            </a:r>
            <a:r>
              <a:rPr sz="3800" dirty="0" err="1">
                <a:solidFill>
                  <a:srgbClr val="000000"/>
                </a:solidFill>
              </a:rPr>
              <a:t>учреждениями</a:t>
            </a:r>
            <a:r>
              <a:rPr sz="380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720"/>
              </a:spcAft>
            </a:pPr>
            <a:r>
              <a:rPr sz="3800" b="1" dirty="0" err="1">
                <a:solidFill>
                  <a:srgbClr val="000000"/>
                </a:solidFill>
              </a:rPr>
              <a:t>Социальные</a:t>
            </a:r>
            <a:r>
              <a:rPr sz="3800" dirty="0">
                <a:solidFill>
                  <a:srgbClr val="000000"/>
                </a:solidFill>
              </a:rPr>
              <a:t> – </a:t>
            </a:r>
            <a:r>
              <a:rPr sz="3800" dirty="0" err="1">
                <a:solidFill>
                  <a:srgbClr val="000000"/>
                </a:solidFill>
              </a:rPr>
              <a:t>между</a:t>
            </a:r>
            <a:r>
              <a:rPr sz="3800" dirty="0">
                <a:solidFill>
                  <a:srgbClr val="000000"/>
                </a:solidFill>
              </a:rPr>
              <a:t> </a:t>
            </a:r>
            <a:r>
              <a:rPr sz="3800" dirty="0" err="1">
                <a:solidFill>
                  <a:srgbClr val="000000"/>
                </a:solidFill>
              </a:rPr>
              <a:t>общественными</a:t>
            </a:r>
            <a:r>
              <a:rPr sz="3800" dirty="0">
                <a:solidFill>
                  <a:srgbClr val="000000"/>
                </a:solidFill>
              </a:rPr>
              <a:t> </a:t>
            </a:r>
            <a:r>
              <a:rPr sz="3800" dirty="0" err="1">
                <a:solidFill>
                  <a:srgbClr val="000000"/>
                </a:solidFill>
              </a:rPr>
              <a:t>группами</a:t>
            </a:r>
            <a:r>
              <a:rPr sz="3800" dirty="0">
                <a:solidFill>
                  <a:srgbClr val="000000"/>
                </a:solidFill>
              </a:rPr>
              <a:t>.</a:t>
            </a:r>
            <a:endParaRPr lang="ru-RU" sz="3800" dirty="0">
              <a:solidFill>
                <a:srgbClr val="000000"/>
              </a:solidFill>
            </a:endParaRPr>
          </a:p>
          <a:p>
            <a:pPr>
              <a:spcAft>
                <a:spcPts val="720"/>
              </a:spcAft>
            </a:pPr>
            <a:r>
              <a:rPr lang="be-BY" sz="3800" b="1" dirty="0">
                <a:solidFill>
                  <a:srgbClr val="000000"/>
                </a:solidFill>
              </a:rPr>
              <a:t>Межгрупповой</a:t>
            </a:r>
            <a:r>
              <a:rPr lang="be-BY" sz="3800" dirty="0">
                <a:solidFill>
                  <a:srgbClr val="000000"/>
                </a:solidFill>
              </a:rPr>
              <a:t> – между двумя и более группами</a:t>
            </a:r>
            <a:endParaRPr sz="3800" dirty="0">
              <a:solidFill>
                <a:srgbClr val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C6FBFB-5A40-4E81-9F1C-1F8D1DA1A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7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626" y="205963"/>
            <a:ext cx="6055092" cy="1325563"/>
          </a:xfrm>
        </p:spPr>
        <p:txBody>
          <a:bodyPr/>
          <a:lstStyle/>
          <a:p>
            <a:r>
              <a:rPr b="1" dirty="0" err="1">
                <a:latin typeface="+mn-lt"/>
              </a:rPr>
              <a:t>Динамика</a:t>
            </a:r>
            <a:r>
              <a:rPr b="1" dirty="0">
                <a:latin typeface="+mn-lt"/>
              </a:rPr>
              <a:t> </a:t>
            </a:r>
            <a:r>
              <a:rPr b="1" dirty="0" err="1">
                <a:latin typeface="+mn-lt"/>
              </a:rPr>
              <a:t>конфликта</a:t>
            </a:r>
            <a:endParaRPr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280" y="1462830"/>
            <a:ext cx="9811439" cy="3679452"/>
          </a:xfrm>
        </p:spPr>
        <p:txBody>
          <a:bodyPr>
            <a:noAutofit/>
          </a:bodyPr>
          <a:lstStyle/>
          <a:p>
            <a:pPr marL="0" indent="0">
              <a:spcAft>
                <a:spcPts val="720"/>
              </a:spcAft>
              <a:buNone/>
            </a:pPr>
            <a:r>
              <a:rPr lang="ru-RU" sz="3300" dirty="0"/>
              <a:t>Латентная стадия – скрытые противоречия.</a:t>
            </a:r>
            <a:endParaRPr lang="en-US" sz="3300" dirty="0"/>
          </a:p>
          <a:p>
            <a:pPr marL="0" indent="0">
              <a:spcAft>
                <a:spcPts val="720"/>
              </a:spcAft>
              <a:buNone/>
            </a:pPr>
            <a:r>
              <a:rPr lang="ru-RU" sz="3300" dirty="0"/>
              <a:t>Осознания – осознание существующих противоречий</a:t>
            </a:r>
          </a:p>
          <a:p>
            <a:pPr marL="0" indent="0">
              <a:spcAft>
                <a:spcPts val="720"/>
              </a:spcAft>
              <a:buNone/>
            </a:pPr>
            <a:r>
              <a:rPr lang="ru-RU" sz="3300" dirty="0"/>
              <a:t>Эскалация – усиление напряжения.</a:t>
            </a:r>
          </a:p>
          <a:p>
            <a:pPr marL="0" indent="0">
              <a:spcAft>
                <a:spcPts val="720"/>
              </a:spcAft>
              <a:buNone/>
            </a:pPr>
            <a:r>
              <a:rPr lang="ru-RU" sz="3300" dirty="0"/>
              <a:t>Противостояние – пик конфликта.</a:t>
            </a:r>
          </a:p>
          <a:p>
            <a:pPr marL="0" indent="0">
              <a:spcAft>
                <a:spcPts val="720"/>
              </a:spcAft>
              <a:buNone/>
            </a:pPr>
            <a:r>
              <a:rPr lang="ru-RU" sz="3300" dirty="0"/>
              <a:t>Разрешение – поиск решения.</a:t>
            </a:r>
          </a:p>
          <a:p>
            <a:pPr marL="0" indent="0">
              <a:spcAft>
                <a:spcPts val="720"/>
              </a:spcAft>
              <a:buNone/>
            </a:pPr>
            <a:r>
              <a:rPr lang="ru-RU" sz="3300" dirty="0"/>
              <a:t>Постконфликтная фаза – влияние на отношения.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C48629-C3F0-45B8-BE70-76ADA8380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45" y="0"/>
            <a:ext cx="109118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222DB5-64B8-4902-9AAB-16500EA29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108" y="3677363"/>
            <a:ext cx="2462997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9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120" y="365126"/>
            <a:ext cx="8615191" cy="1199270"/>
          </a:xfrm>
        </p:spPr>
        <p:txBody>
          <a:bodyPr>
            <a:normAutofit/>
          </a:bodyPr>
          <a:lstStyle/>
          <a:p>
            <a:r>
              <a:rPr b="1" dirty="0" err="1">
                <a:latin typeface="+mn-lt"/>
              </a:rPr>
              <a:t>Стратегии</a:t>
            </a:r>
            <a:r>
              <a:rPr b="1" dirty="0">
                <a:latin typeface="+mn-lt"/>
              </a:rPr>
              <a:t> </a:t>
            </a:r>
            <a:r>
              <a:rPr b="1" dirty="0" err="1">
                <a:latin typeface="+mn-lt"/>
              </a:rPr>
              <a:t>поведения</a:t>
            </a:r>
            <a:r>
              <a:rPr b="1" dirty="0">
                <a:latin typeface="+mn-lt"/>
              </a:rPr>
              <a:t> в </a:t>
            </a:r>
            <a:r>
              <a:rPr b="1" dirty="0" err="1">
                <a:latin typeface="+mn-lt"/>
              </a:rPr>
              <a:t>конфликте</a:t>
            </a:r>
            <a:endParaRPr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689" y="1690687"/>
            <a:ext cx="10499075" cy="4802187"/>
          </a:xfrm>
        </p:spPr>
        <p:txBody>
          <a:bodyPr>
            <a:noAutofit/>
          </a:bodyPr>
          <a:lstStyle/>
          <a:p>
            <a:pPr>
              <a:spcAft>
                <a:spcPts val="720"/>
              </a:spcAft>
            </a:pPr>
            <a:r>
              <a:rPr sz="3800" b="1" dirty="0" err="1"/>
              <a:t>Избегание</a:t>
            </a:r>
            <a:r>
              <a:rPr sz="3800" dirty="0"/>
              <a:t> – </a:t>
            </a:r>
            <a:r>
              <a:rPr sz="3800" dirty="0" err="1"/>
              <a:t>уход</a:t>
            </a:r>
            <a:r>
              <a:rPr sz="3800" dirty="0"/>
              <a:t> </a:t>
            </a:r>
            <a:r>
              <a:rPr sz="3800" dirty="0" err="1"/>
              <a:t>от</a:t>
            </a:r>
            <a:r>
              <a:rPr sz="3800" dirty="0"/>
              <a:t> </a:t>
            </a:r>
            <a:r>
              <a:rPr sz="3800" dirty="0" err="1"/>
              <a:t>конфликта</a:t>
            </a:r>
            <a:r>
              <a:rPr sz="3800" dirty="0"/>
              <a:t>.</a:t>
            </a:r>
          </a:p>
          <a:p>
            <a:pPr>
              <a:spcAft>
                <a:spcPts val="720"/>
              </a:spcAft>
            </a:pPr>
            <a:r>
              <a:rPr sz="3800" b="1" dirty="0" err="1"/>
              <a:t>Приспособление</a:t>
            </a:r>
            <a:r>
              <a:rPr sz="3800" dirty="0"/>
              <a:t> – </a:t>
            </a:r>
            <a:r>
              <a:rPr sz="3800" dirty="0" err="1"/>
              <a:t>уступка</a:t>
            </a:r>
            <a:r>
              <a:rPr sz="3800" dirty="0"/>
              <a:t> </a:t>
            </a:r>
            <a:r>
              <a:rPr sz="3800" dirty="0" err="1"/>
              <a:t>ради</a:t>
            </a:r>
            <a:r>
              <a:rPr sz="3800" dirty="0"/>
              <a:t> </a:t>
            </a:r>
            <a:r>
              <a:rPr sz="3800" dirty="0" err="1"/>
              <a:t>сохранения</a:t>
            </a:r>
            <a:r>
              <a:rPr sz="3800" dirty="0"/>
              <a:t> </a:t>
            </a:r>
            <a:r>
              <a:rPr sz="3800" dirty="0" err="1"/>
              <a:t>отношений</a:t>
            </a:r>
            <a:r>
              <a:rPr sz="3800" dirty="0"/>
              <a:t>.</a:t>
            </a:r>
          </a:p>
          <a:p>
            <a:pPr>
              <a:spcAft>
                <a:spcPts val="720"/>
              </a:spcAft>
            </a:pPr>
            <a:r>
              <a:rPr sz="3800" b="1" dirty="0" err="1"/>
              <a:t>Конкуренция</a:t>
            </a:r>
            <a:r>
              <a:rPr sz="3800" dirty="0"/>
              <a:t> – </a:t>
            </a:r>
            <a:r>
              <a:rPr sz="3800" dirty="0" err="1"/>
              <a:t>жесткая</a:t>
            </a:r>
            <a:r>
              <a:rPr sz="3800" dirty="0"/>
              <a:t> </a:t>
            </a:r>
            <a:r>
              <a:rPr sz="3800" dirty="0" err="1"/>
              <a:t>защита</a:t>
            </a:r>
            <a:r>
              <a:rPr sz="3800" dirty="0"/>
              <a:t> </a:t>
            </a:r>
            <a:r>
              <a:rPr sz="3800" dirty="0" err="1"/>
              <a:t>интересов</a:t>
            </a:r>
            <a:r>
              <a:rPr sz="3800" dirty="0"/>
              <a:t>.</a:t>
            </a:r>
          </a:p>
          <a:p>
            <a:pPr>
              <a:spcAft>
                <a:spcPts val="720"/>
              </a:spcAft>
            </a:pPr>
            <a:r>
              <a:rPr sz="3800" b="1" dirty="0" err="1"/>
              <a:t>Компромисс</a:t>
            </a:r>
            <a:r>
              <a:rPr sz="3800" dirty="0"/>
              <a:t> – </a:t>
            </a:r>
            <a:r>
              <a:rPr sz="3800" dirty="0" err="1"/>
              <a:t>частичное</a:t>
            </a:r>
            <a:r>
              <a:rPr sz="3800" dirty="0"/>
              <a:t> </a:t>
            </a:r>
            <a:r>
              <a:rPr sz="3800" dirty="0" err="1"/>
              <a:t>удовлетворение</a:t>
            </a:r>
            <a:r>
              <a:rPr sz="3800" dirty="0"/>
              <a:t> </a:t>
            </a:r>
            <a:r>
              <a:rPr sz="3800" dirty="0" err="1"/>
              <a:t>сторон</a:t>
            </a:r>
            <a:r>
              <a:rPr sz="3800" dirty="0"/>
              <a:t>.</a:t>
            </a:r>
          </a:p>
          <a:p>
            <a:pPr>
              <a:spcAft>
                <a:spcPts val="720"/>
              </a:spcAft>
            </a:pPr>
            <a:r>
              <a:rPr sz="3800" b="1" dirty="0" err="1"/>
              <a:t>Сотрудничество</a:t>
            </a:r>
            <a:r>
              <a:rPr sz="3800" dirty="0"/>
              <a:t> – </a:t>
            </a:r>
            <a:r>
              <a:rPr sz="3800" dirty="0" err="1"/>
              <a:t>совместный</a:t>
            </a:r>
            <a:r>
              <a:rPr sz="3800" dirty="0"/>
              <a:t> </a:t>
            </a:r>
            <a:r>
              <a:rPr sz="3800" dirty="0" err="1"/>
              <a:t>поиск</a:t>
            </a:r>
            <a:r>
              <a:rPr sz="3800" dirty="0"/>
              <a:t> </a:t>
            </a:r>
            <a:r>
              <a:rPr sz="3800" dirty="0" err="1"/>
              <a:t>решения</a:t>
            </a:r>
            <a:r>
              <a:rPr sz="38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5FD045-EF63-4DC8-8B9E-EB7FAD55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6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B66173-F058-6051-0986-28C63F140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E89D-B178-CBAE-86D3-EB864378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103" y="0"/>
            <a:ext cx="9844488" cy="936433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rgbClr val="203864"/>
                </a:solidFill>
                <a:latin typeface="+mn-lt"/>
              </a:rPr>
              <a:t>Стратегии</a:t>
            </a:r>
            <a:r>
              <a:rPr b="1" dirty="0">
                <a:solidFill>
                  <a:srgbClr val="203864"/>
                </a:solidFill>
                <a:latin typeface="+mn-lt"/>
              </a:rPr>
              <a:t> </a:t>
            </a:r>
            <a:r>
              <a:rPr b="1" dirty="0" err="1">
                <a:solidFill>
                  <a:srgbClr val="203864"/>
                </a:solidFill>
                <a:latin typeface="+mn-lt"/>
              </a:rPr>
              <a:t>поведения</a:t>
            </a:r>
            <a:r>
              <a:rPr b="1" dirty="0">
                <a:solidFill>
                  <a:srgbClr val="203864"/>
                </a:solidFill>
                <a:latin typeface="+mn-lt"/>
              </a:rPr>
              <a:t> в </a:t>
            </a:r>
            <a:r>
              <a:rPr b="1" dirty="0" err="1">
                <a:solidFill>
                  <a:srgbClr val="203864"/>
                </a:solidFill>
                <a:latin typeface="+mn-lt"/>
              </a:rPr>
              <a:t>конфликте</a:t>
            </a:r>
            <a:endParaRPr b="1" dirty="0">
              <a:solidFill>
                <a:srgbClr val="203864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DBDE42-E4B9-4EE3-BBFC-9D2A49B35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2" y="799783"/>
            <a:ext cx="7381301" cy="60582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57DF71-0D99-4002-B8A8-5C6C07B1F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1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9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30" y="118468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203864"/>
                </a:solidFill>
                <a:latin typeface="+mn-lt"/>
              </a:rPr>
              <a:t>Инструменты управления конфликтом</a:t>
            </a:r>
            <a:r>
              <a:rPr lang="ru-BY" b="1" dirty="0">
                <a:solidFill>
                  <a:srgbClr val="203864"/>
                </a:solidFill>
                <a:latin typeface="+mn-lt"/>
              </a:rPr>
              <a:t>:</a:t>
            </a:r>
            <a:endParaRPr lang="ru-RU" b="1" dirty="0">
              <a:solidFill>
                <a:srgbClr val="203864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1780" y="172541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solidFill>
                  <a:srgbClr val="203864"/>
                </a:solidFill>
              </a:rPr>
              <a:t>Техники активного слушания: внимание и присутствие, уточнение, отражение чувств, поддержка, обобщение, эмпатия, невербальная коммуникация</a:t>
            </a:r>
          </a:p>
          <a:p>
            <a:r>
              <a:rPr lang="ru-RU" sz="3200" dirty="0">
                <a:solidFill>
                  <a:srgbClr val="203864"/>
                </a:solidFill>
              </a:rPr>
              <a:t>Открытые вопросы</a:t>
            </a:r>
          </a:p>
          <a:p>
            <a:r>
              <a:rPr lang="ru-RU" sz="3200" dirty="0">
                <a:solidFill>
                  <a:srgbClr val="203864"/>
                </a:solidFill>
              </a:rPr>
              <a:t>Перефразирование</a:t>
            </a:r>
          </a:p>
          <a:p>
            <a:r>
              <a:rPr lang="ru-RU" sz="3200" dirty="0">
                <a:solidFill>
                  <a:srgbClr val="203864"/>
                </a:solidFill>
              </a:rPr>
              <a:t>Рефрейминг</a:t>
            </a:r>
          </a:p>
          <a:p>
            <a:r>
              <a:rPr lang="ru-RU" sz="3200" dirty="0">
                <a:solidFill>
                  <a:srgbClr val="203864"/>
                </a:solidFill>
              </a:rPr>
              <a:t>Техника «Четыре уха»</a:t>
            </a:r>
          </a:p>
          <a:p>
            <a:r>
              <a:rPr lang="ru-RU" sz="3200" dirty="0">
                <a:solidFill>
                  <a:srgbClr val="203864"/>
                </a:solidFill>
              </a:rPr>
              <a:t>Ненасильственное общение (ННО): наблюдение, чувства, потребности, просьба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38168"/>
            <a:ext cx="10515600" cy="6374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Техника «Четыре уха»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be-BY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Шульц</a:t>
            </a:r>
            <a:r>
              <a:rPr lang="ru-BY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а</a:t>
            </a:r>
            <a:r>
              <a:rPr lang="be-BY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фон Тун</a:t>
            </a:r>
            <a:r>
              <a:rPr lang="ru-BY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DB8356-A294-49B5-B317-14FF1FDD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60" y="1877630"/>
            <a:ext cx="8613479" cy="3873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778C56-026F-4CC9-845E-F27A5F0661D5}"/>
              </a:ext>
            </a:extLst>
          </p:cNvPr>
          <p:cNvSpPr txBox="1"/>
          <p:nvPr/>
        </p:nvSpPr>
        <p:spPr>
          <a:xfrm>
            <a:off x="7877059" y="1107195"/>
            <a:ext cx="3106757" cy="63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82983C-8F25-44A4-A74D-EDB6BF6BFD2B}"/>
              </a:ext>
            </a:extLst>
          </p:cNvPr>
          <p:cNvSpPr txBox="1"/>
          <p:nvPr/>
        </p:nvSpPr>
        <p:spPr>
          <a:xfrm>
            <a:off x="6760808" y="1046633"/>
            <a:ext cx="36419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BY" sz="2800" b="1" dirty="0">
                <a:solidFill>
                  <a:srgbClr val="203864"/>
                </a:solidFill>
              </a:rPr>
              <a:t>Факты </a:t>
            </a:r>
          </a:p>
          <a:p>
            <a:pPr algn="ctr"/>
            <a:r>
              <a:rPr lang="ru-BY" sz="2400" b="1" dirty="0">
                <a:solidFill>
                  <a:srgbClr val="203864"/>
                </a:solidFill>
              </a:rPr>
              <a:t>(содержание сообщения)</a:t>
            </a:r>
            <a:endParaRPr lang="en-US" sz="2400" b="1" dirty="0">
              <a:solidFill>
                <a:srgbClr val="20386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5FABE9-D63A-4BC7-8351-A431970DC641}"/>
              </a:ext>
            </a:extLst>
          </p:cNvPr>
          <p:cNvSpPr txBox="1"/>
          <p:nvPr/>
        </p:nvSpPr>
        <p:spPr>
          <a:xfrm>
            <a:off x="407504" y="1243108"/>
            <a:ext cx="41498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BY" sz="2800" b="1" dirty="0">
                <a:solidFill>
                  <a:srgbClr val="C00000"/>
                </a:solidFill>
              </a:rPr>
              <a:t>Самораскрытие</a:t>
            </a:r>
          </a:p>
          <a:p>
            <a:pPr algn="ctr"/>
            <a:r>
              <a:rPr lang="ru-BY" sz="2400" b="1" dirty="0">
                <a:solidFill>
                  <a:srgbClr val="C00000"/>
                </a:solidFill>
              </a:rPr>
              <a:t>(информация о говорящем)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7B985-785F-471D-A810-EEA6612BF8B4}"/>
              </a:ext>
            </a:extLst>
          </p:cNvPr>
          <p:cNvSpPr txBox="1"/>
          <p:nvPr/>
        </p:nvSpPr>
        <p:spPr>
          <a:xfrm>
            <a:off x="6644613" y="5175156"/>
            <a:ext cx="50272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BY" sz="2800" b="1" dirty="0">
                <a:solidFill>
                  <a:schemeClr val="accent6">
                    <a:lumMod val="50000"/>
                  </a:schemeClr>
                </a:solidFill>
              </a:rPr>
              <a:t>Призыв </a:t>
            </a:r>
          </a:p>
          <a:p>
            <a:pPr algn="ctr"/>
            <a:r>
              <a:rPr lang="ru-BY" sz="2400" b="1" dirty="0">
                <a:solidFill>
                  <a:schemeClr val="accent6">
                    <a:lumMod val="50000"/>
                  </a:schemeClr>
                </a:solidFill>
              </a:rPr>
              <a:t>(явная или подразумеваемая цель говорящего)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6AF2F-6037-4BF8-8F6C-3432880E4050}"/>
              </a:ext>
            </a:extLst>
          </p:cNvPr>
          <p:cNvSpPr txBox="1"/>
          <p:nvPr/>
        </p:nvSpPr>
        <p:spPr>
          <a:xfrm>
            <a:off x="0" y="5492058"/>
            <a:ext cx="5375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BY" sz="2800" b="1" dirty="0">
                <a:solidFill>
                  <a:schemeClr val="accent2">
                    <a:lumMod val="75000"/>
                  </a:schemeClr>
                </a:solidFill>
              </a:rPr>
              <a:t>Отношение</a:t>
            </a:r>
          </a:p>
          <a:p>
            <a:pPr algn="ctr"/>
            <a:r>
              <a:rPr lang="ru-BY" sz="2400" b="1" dirty="0">
                <a:solidFill>
                  <a:schemeClr val="accent2">
                    <a:lumMod val="75000"/>
                  </a:schemeClr>
                </a:solidFill>
              </a:rPr>
              <a:t>(восприятие отношений с говорящим)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78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259</Words>
  <Application>Microsoft Office PowerPoint</Application>
  <PresentationFormat>Широкоэкранный</PresentationFormat>
  <Paragraphs>44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Инклюзивные практики в помощь детям с опытом сиротства</vt:lpstr>
      <vt:lpstr>Презентация PowerPoint</vt:lpstr>
      <vt:lpstr>Презентация PowerPoint</vt:lpstr>
      <vt:lpstr>Виды конфликтов:</vt:lpstr>
      <vt:lpstr>Динамика конфликта</vt:lpstr>
      <vt:lpstr>Стратегии поведения в конфликте</vt:lpstr>
      <vt:lpstr>Стратегии поведения в конфликте</vt:lpstr>
      <vt:lpstr>Инструменты управления конфликтом:</vt:lpstr>
      <vt:lpstr>Техника «Четыре уха» Шульца фон Туна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Protection_HRD</dc:creator>
  <cp:lastModifiedBy>Protection_HRD</cp:lastModifiedBy>
  <cp:revision>25</cp:revision>
  <dcterms:created xsi:type="dcterms:W3CDTF">2025-03-05T20:54:59Z</dcterms:created>
  <dcterms:modified xsi:type="dcterms:W3CDTF">2025-09-15T16:53:12Z</dcterms:modified>
</cp:coreProperties>
</file>