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6" r:id="rId2"/>
    <p:sldId id="268" r:id="rId3"/>
    <p:sldId id="304" r:id="rId4"/>
    <p:sldId id="305" r:id="rId5"/>
    <p:sldId id="281" r:id="rId6"/>
    <p:sldId id="306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otection_HRD" initials="P" lastIdx="1" clrIdx="0">
    <p:extLst>
      <p:ext uri="{19B8F6BF-5375-455C-9EA6-DF929625EA0E}">
        <p15:presenceInfo xmlns:p15="http://schemas.microsoft.com/office/powerpoint/2012/main" userId="Protection_HR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336600"/>
    <a:srgbClr val="203864"/>
    <a:srgbClr val="8FAADC"/>
    <a:srgbClr val="FFF5F1"/>
    <a:srgbClr val="E8F1FF"/>
    <a:srgbClr val="1FCCDA"/>
    <a:srgbClr val="EBFAE3"/>
    <a:srgbClr val="99FF99"/>
    <a:srgbClr val="71B7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79" autoAdjust="0"/>
    <p:restoredTop sz="94660"/>
  </p:normalViewPr>
  <p:slideViewPr>
    <p:cSldViewPr snapToGrid="0">
      <p:cViewPr varScale="1">
        <p:scale>
          <a:sx n="87" d="100"/>
          <a:sy n="87" d="100"/>
        </p:scale>
        <p:origin x="68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E4047-F90E-43D4-86FF-F0B5B428AE83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B11AC-7EDC-458C-865D-8D019EFAD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375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141951-F3D9-48E0-8EDD-E40E296B1C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95E806A-98FA-4D42-BE4F-1B2C8BB4EA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40AD13-BFB9-4DBA-82ED-5C23C1272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CF4EF-0A52-4773-8147-3A6DE9CFB337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CD2433-8E81-4233-9653-654BC1233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F564D9-EC8B-478E-90C2-6B9A8DE98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33C6-3A85-4BDA-A6FC-15FB8F5B8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22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drumroll.wav"/>
          </p:stSnd>
        </p:sndAc>
      </p:transition>
    </mc:Choice>
    <mc:Fallback xmlns="">
      <p:transition spd="slow">
        <p:sndAc>
          <p:stSnd>
            <p:snd r:embed="rId3" name="drumroll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FB7D55-ACFA-4E5C-9A3E-B6428A9B0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183DC0-CF2D-432F-95C2-5CB344B3A4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2C960E-2C7A-4996-8073-435F20B55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CF4EF-0A52-4773-8147-3A6DE9CFB337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1E4CF3-2385-45B3-A68B-837338A2A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480174-469C-4E6F-BE22-D72ED9B4C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33C6-3A85-4BDA-A6FC-15FB8F5B8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36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drumroll.wav"/>
          </p:stSnd>
        </p:sndAc>
      </p:transition>
    </mc:Choice>
    <mc:Fallback xmlns="">
      <p:transition spd="slow">
        <p:sndAc>
          <p:stSnd>
            <p:snd r:embed="rId3" name="drumroll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B328E3F-2FF0-4F30-86F2-5A64D8BA58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F0C1BC-EF1D-4088-86D6-E1546FA5E7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8D82DC-6DDF-4C4F-A653-BF4BFFC60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CF4EF-0A52-4773-8147-3A6DE9CFB337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DA20F6-F05A-4138-A271-843229879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955BAB-9EFE-4C69-A353-5DE333FD1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33C6-3A85-4BDA-A6FC-15FB8F5B8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drumroll.wav"/>
          </p:stSnd>
        </p:sndAc>
      </p:transition>
    </mc:Choice>
    <mc:Fallback xmlns="">
      <p:transition spd="slow">
        <p:sndAc>
          <p:stSnd>
            <p:snd r:embed="rId3" name="drumroll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85D31-BC5C-47B6-AEFA-3AA87B0AF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93EC3C-E247-48CF-BC48-D0314C0C3F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41A353-732F-4F20-8E93-716157D79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CF4EF-0A52-4773-8147-3A6DE9CFB337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E4B3BE-1A23-4AD6-B682-6D00C118A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3CD789-5E1D-4CE6-B3F0-6AAF33D69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33C6-3A85-4BDA-A6FC-15FB8F5B8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71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drumroll.wav"/>
          </p:stSnd>
        </p:sndAc>
      </p:transition>
    </mc:Choice>
    <mc:Fallback xmlns="">
      <p:transition spd="slow">
        <p:sndAc>
          <p:stSnd>
            <p:snd r:embed="rId3" name="drumroll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E9C0A3-4A9A-4DC8-9041-63DEA75A7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C011D0-09BA-4049-A20F-FB48CE4A12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504D35-FD23-4FD2-A288-7F4DBDCBB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CF4EF-0A52-4773-8147-3A6DE9CFB337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FCD039-9137-4172-B08C-5FC448AC0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ED6CF8-9C02-4540-97EA-AC32CA6C8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33C6-3A85-4BDA-A6FC-15FB8F5B8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83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drumroll.wav"/>
          </p:stSnd>
        </p:sndAc>
      </p:transition>
    </mc:Choice>
    <mc:Fallback xmlns="">
      <p:transition spd="slow">
        <p:sndAc>
          <p:stSnd>
            <p:snd r:embed="rId3" name="drumroll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A76E6B-81B1-4EF5-AD3C-DEB74DE06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7C4E13-E573-426D-A377-89E02B8058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0D75C2D-9F14-4F55-A912-E899FD79B6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C56440-4188-4DCA-B97A-9BA5D14D7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CF4EF-0A52-4773-8147-3A6DE9CFB337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EBFCB55-A2CB-467E-951C-F52451692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3C4C78-40F1-4957-BF47-4C509ED0B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33C6-3A85-4BDA-A6FC-15FB8F5B8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80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drumroll.wav"/>
          </p:stSnd>
        </p:sndAc>
      </p:transition>
    </mc:Choice>
    <mc:Fallback xmlns="">
      <p:transition spd="slow">
        <p:sndAc>
          <p:stSnd>
            <p:snd r:embed="rId3" name="drumroll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3C3C1A-F61E-47C6-BE9E-D620B5310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94BC19-9584-448C-9C24-7E2A55CAFA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4A51F9F-376B-4754-9C86-AAD8DE2327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080B160-84DA-4C95-83E9-2DB6DBF82D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E0CBF7C-4385-4EFA-A82F-113E7E31FB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C22297D-D607-4F7D-B22C-B6C375ED7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CF4EF-0A52-4773-8147-3A6DE9CFB337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DEDF554-5A7A-496B-9B8C-B2D106ACF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B89DC7F-71D1-4954-95DE-344E392E6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33C6-3A85-4BDA-A6FC-15FB8F5B8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73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drumroll.wav"/>
          </p:stSnd>
        </p:sndAc>
      </p:transition>
    </mc:Choice>
    <mc:Fallback xmlns="">
      <p:transition spd="slow">
        <p:sndAc>
          <p:stSnd>
            <p:snd r:embed="rId3" name="drumroll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6AF47E-4BD0-4F53-BE98-9F45F5DB0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10893F2-BE30-4F37-9652-D2887B426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CF4EF-0A52-4773-8147-3A6DE9CFB337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24D4584-5968-4A26-B569-0BBA3103D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4C00C8D-D0AA-4FEB-B545-1493B13BA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33C6-3A85-4BDA-A6FC-15FB8F5B8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49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drumroll.wav"/>
          </p:stSnd>
        </p:sndAc>
      </p:transition>
    </mc:Choice>
    <mc:Fallback xmlns="">
      <p:transition spd="slow">
        <p:sndAc>
          <p:stSnd>
            <p:snd r:embed="rId3" name="drumroll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3C5C30B-4799-4E6F-9115-C6AE98FEA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CF4EF-0A52-4773-8147-3A6DE9CFB337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6AA0E42-4DBA-4D6A-9A32-A5C79B7BD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D916980-1AED-4351-BDAF-B5354843B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33C6-3A85-4BDA-A6FC-15FB8F5B8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65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drumroll.wav"/>
          </p:stSnd>
        </p:sndAc>
      </p:transition>
    </mc:Choice>
    <mc:Fallback xmlns="">
      <p:transition spd="slow">
        <p:sndAc>
          <p:stSnd>
            <p:snd r:embed="rId3" name="drumroll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826A8F-17DC-4CDF-9AD9-1BB03A4BC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A6163A-9ABD-4FB6-8306-ECC44E937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6FF5332-A054-47ED-B088-5F1D608BA9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4AAB7A-E3AD-4FD2-A7E4-BC6C2C13F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CF4EF-0A52-4773-8147-3A6DE9CFB337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A48716-10F7-48BD-B1A1-03A1B576C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2B15E0C-F858-4E26-986A-06965D4E5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33C6-3A85-4BDA-A6FC-15FB8F5B8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50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drumroll.wav"/>
          </p:stSnd>
        </p:sndAc>
      </p:transition>
    </mc:Choice>
    <mc:Fallback xmlns="">
      <p:transition spd="slow">
        <p:sndAc>
          <p:stSnd>
            <p:snd r:embed="rId3" name="drumroll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922E8E-7EBE-4AA0-9FD0-6E4F3BC5A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086B4A8-4D95-4DBC-96E1-9973E10534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71DBDE3-4E9F-4E2A-B732-BDF9326238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5BCA80-66B8-44A9-9863-307B09CF7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CF4EF-0A52-4773-8147-3A6DE9CFB337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F320F8-E59F-4936-AEDE-DE6BAC72C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A65A92-A1FE-4541-9AF2-B97F90C59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33C6-3A85-4BDA-A6FC-15FB8F5B8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96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drumroll.wav"/>
          </p:stSnd>
        </p:sndAc>
      </p:transition>
    </mc:Choice>
    <mc:Fallback xmlns="">
      <p:transition spd="slow">
        <p:sndAc>
          <p:stSnd>
            <p:snd r:embed="rId3" name="drumroll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4A58F8-8B53-45D1-8D6D-3CBAA1385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94F429-E02C-43E9-8E32-E27F35F269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3FDD7C-4C90-411A-B7CA-C84CF430CA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CF4EF-0A52-4773-8147-3A6DE9CFB337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C5652C-5120-430C-8901-583E15D339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9EC224-A813-4002-BAEA-F2B250C30A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133C6-3A85-4BDA-A6FC-15FB8F5B8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178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3" name="drumroll.wav"/>
          </p:stSnd>
        </p:sndAc>
      </p:transition>
    </mc:Choice>
    <mc:Fallback xmlns="">
      <p:transition spd="slow">
        <p:sndAc>
          <p:stSnd>
            <p:snd r:embed="rId14" name="drumroll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audio" Target="../media/audio1.wav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audio" Target="../media/audio1.wav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120AC5F9-105D-4881-A827-D5DAC9B2EF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1023AC-3FE9-45EE-AC63-FBC5AA2D8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265" y="2975468"/>
            <a:ext cx="7112713" cy="66020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Модуль 4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9F0CE0A-38A7-4EA2-A3E9-A68DFC2BF9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5505" y="159356"/>
            <a:ext cx="1438781" cy="143878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BD3DA52-C018-43A7-B72E-9F5553FC40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3476" y="3828844"/>
            <a:ext cx="2054530" cy="263979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015F8A5-70F8-40AD-90E9-52C444766D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45486" y="3828844"/>
            <a:ext cx="1658256" cy="2944623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E935A31D-8741-47D6-919F-1CB4071753F2}"/>
              </a:ext>
            </a:extLst>
          </p:cNvPr>
          <p:cNvSpPr txBox="1">
            <a:spLocks/>
          </p:cNvSpPr>
          <p:nvPr/>
        </p:nvSpPr>
        <p:spPr>
          <a:xfrm>
            <a:off x="2064098" y="3592294"/>
            <a:ext cx="9329057" cy="2183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Правовые компетенции усыновителей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4D84CEF-3F79-A5E7-2E4E-2AE3CB23E3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80716" y="213010"/>
            <a:ext cx="8730229" cy="162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29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drumroll.wav"/>
          </p:stSnd>
        </p:sndAc>
      </p:transition>
    </mc:Choice>
    <mc:Fallback xmlns="">
      <p:transition spd="slow">
        <p:sndAc>
          <p:stSnd>
            <p:snd r:embed="rId8" name="drumroll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B1BBBC27-CAB7-41F2-AD1D-8C89B5154F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33206" y="1385114"/>
            <a:ext cx="9267291" cy="41066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203864"/>
                </a:solidFill>
                <a:latin typeface="+mj-lt"/>
              </a:rPr>
              <a:t>Правовые компетенции позволяют усыновителям быть более уверенными в вопросах, связанных с усыновлением и воспитанием ребенка, а также обеспечивают защиту прав и интересов ребенка. </a:t>
            </a:r>
            <a:endParaRPr lang="en-US" b="1" dirty="0">
              <a:solidFill>
                <a:srgbClr val="203864"/>
              </a:solidFill>
              <a:latin typeface="+mj-lt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AB7BAD0-6FAA-4E02-B1D1-D52D30441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47" y="0"/>
            <a:ext cx="1091184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E5A0E45-94B2-451B-AAE8-9ED1F5A585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7243" y="130795"/>
            <a:ext cx="1438781" cy="1438781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44F6288-28B6-B227-5560-2382D3BD7D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3636" y="2671185"/>
            <a:ext cx="2462997" cy="329822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B060A7-8A4D-EB10-6DE1-67685F6383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7009843" y="3975878"/>
            <a:ext cx="1665236" cy="239797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8E2CFFA-42FF-FB4A-0D25-610DC53278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656380" y="3703592"/>
            <a:ext cx="1860543" cy="273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drumroll.wav"/>
          </p:stSnd>
        </p:sndAc>
      </p:transition>
    </mc:Choice>
    <mc:Fallback xmlns="">
      <p:transition spd="slow">
        <p:sndAc>
          <p:stSnd>
            <p:snd r:embed="rId8" name="drumroll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4E53D8E-EB21-12AE-ABC0-547EF3223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1115" y="553566"/>
            <a:ext cx="8985738" cy="593237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</a:rPr>
              <a:t>О</a:t>
            </a:r>
            <a:r>
              <a:rPr lang="ru-RU" sz="2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сновные документы, </a:t>
            </a:r>
            <a:br>
              <a:rPr lang="ru-RU" sz="2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ru-RU" sz="2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обеспечивающие реализацию прав детей </a:t>
            </a:r>
            <a:br>
              <a:rPr lang="ru-RU" sz="2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ru-RU" sz="2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 Республике Беларусь</a:t>
            </a:r>
            <a:endParaRPr lang="pl-PL" sz="2400" b="1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B1BBBC27-CAB7-41F2-AD1D-8C89B5154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1115" y="1721944"/>
            <a:ext cx="9429207" cy="4875701"/>
          </a:xfrm>
        </p:spPr>
        <p:txBody>
          <a:bodyPr>
            <a:normAutofit fontScale="85000" lnSpcReduction="10000"/>
          </a:bodyPr>
          <a:lstStyle/>
          <a:p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Конвенция ООН о правах ребёнка </a:t>
            </a:r>
          </a:p>
          <a:p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Конституция Республики Беларусь</a:t>
            </a:r>
          </a:p>
          <a:p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Гражданский кодекс Республики Беларусь</a:t>
            </a:r>
          </a:p>
          <a:p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Жилищный кодекс Республики Беларусь</a:t>
            </a:r>
          </a:p>
          <a:p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Кодекс Республики Беларусь о браке и семье</a:t>
            </a:r>
          </a:p>
          <a:p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Кодекс Республики Беларусь об образовании</a:t>
            </a:r>
          </a:p>
          <a:p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Закон Республики Беларусь от 19.11.1993 № 2570-XII «О правах ребёнка»</a:t>
            </a:r>
          </a:p>
          <a:p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Закон Республики Беларусь от 21.12.2005 № 73-З «О гарантиях по социальной защите детей-сирот, детей, оставшихся без попечения родителей, а также лиц из числа детей-сирот и детей, оставшихся без попечения родителей»</a:t>
            </a:r>
          </a:p>
          <a:p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Закон Республики Беларусь от 18.07.2011 № 300-З «Об обращениях граждан и юридических лиц»</a:t>
            </a:r>
          </a:p>
          <a:p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Указ Президента Республики Беларусь от 30.06.2014 № 330 «О государственной поддержке семей, усыновивших (удочеривших) детей»</a:t>
            </a:r>
          </a:p>
          <a:p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Постановление Совета Министров Республики Беларусь от 28.02.2006 №290 «О порядке передачи детей на усыновление (удочерение) и осуществления контроля за условиями жизни и воспитания детей в семьях усыновителей на территории Республики Беларусь»</a:t>
            </a:r>
          </a:p>
          <a:p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Постановление Совета Министров Республики Беларусь №1055 от 30.12.2024 «О признании детей находящимися в социально опасном положении и нуждающимися в государственной защите»</a:t>
            </a:r>
          </a:p>
          <a:p>
            <a:pPr marL="0" indent="0">
              <a:buNone/>
            </a:pPr>
            <a:endParaRPr lang="en-US" b="1" dirty="0">
              <a:solidFill>
                <a:srgbClr val="203864"/>
              </a:solidFill>
              <a:latin typeface="+mj-lt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AB7BAD0-6FAA-4E02-B1D1-D52D30441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47" y="0"/>
            <a:ext cx="1091184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E5A0E45-94B2-451B-AAE8-9ED1F5A585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7243" y="130795"/>
            <a:ext cx="1438781" cy="143878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B060A7-8A4D-EB10-6DE1-67685F6383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59795"/>
            <a:ext cx="1890346" cy="239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50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drumroll.wav"/>
          </p:stSnd>
        </p:sndAc>
      </p:transition>
    </mc:Choice>
    <mc:Fallback xmlns="">
      <p:transition spd="slow">
        <p:sndAc>
          <p:stSnd>
            <p:snd r:embed="rId6" name="drumroll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FC163E6-AC53-4468-1ADC-49356EFF2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237" y="419303"/>
            <a:ext cx="6075486" cy="523468"/>
          </a:xfrm>
        </p:spPr>
        <p:txBody>
          <a:bodyPr>
            <a:normAutofit fontScale="90000"/>
          </a:bodyPr>
          <a:lstStyle/>
          <a:p>
            <a:r>
              <a:rPr lang="ru-RU" dirty="0"/>
              <a:t>Рекомендации юриста</a:t>
            </a:r>
            <a:endParaRPr lang="pl-PL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4BA987DC-C4F9-E61B-E6DF-95C93BD038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56237" y="1825625"/>
            <a:ext cx="4760227" cy="4351338"/>
          </a:xfrm>
        </p:spPr>
        <p:txBody>
          <a:bodyPr>
            <a:normAutofit/>
          </a:bodyPr>
          <a:lstStyle/>
          <a:p>
            <a:pPr>
              <a:lnSpc>
                <a:spcPts val="2160"/>
              </a:lnSpc>
              <a:spcBef>
                <a:spcPts val="0"/>
              </a:spcBef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Сформируйте чёткое понимание своего правового статуса</a:t>
            </a:r>
          </a:p>
          <a:p>
            <a:pPr>
              <a:lnSpc>
                <a:spcPts val="2160"/>
              </a:lnSpc>
              <a:spcBef>
                <a:spcPts val="0"/>
              </a:spcBef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Ориентируйтесь в ключевых законах</a:t>
            </a:r>
          </a:p>
          <a:p>
            <a:pPr>
              <a:lnSpc>
                <a:spcPts val="2160"/>
              </a:lnSpc>
              <a:spcBef>
                <a:spcPts val="0"/>
              </a:spcBef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Действуйте строго в интересах ребёнка</a:t>
            </a:r>
          </a:p>
          <a:p>
            <a:pPr>
              <a:lnSpc>
                <a:spcPts val="2160"/>
              </a:lnSpc>
              <a:spcBef>
                <a:spcPts val="0"/>
              </a:spcBef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Используйте точную юридическую терминологию</a:t>
            </a:r>
          </a:p>
          <a:p>
            <a:pPr>
              <a:lnSpc>
                <a:spcPts val="2160"/>
              </a:lnSpc>
              <a:spcBef>
                <a:spcPts val="0"/>
              </a:spcBef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Участвуйте в защите прав ребёнка</a:t>
            </a:r>
          </a:p>
          <a:p>
            <a:pPr>
              <a:lnSpc>
                <a:spcPts val="2160"/>
              </a:lnSpc>
              <a:spcBef>
                <a:spcPts val="0"/>
              </a:spcBef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Знайте свои процессуальные возможности</a:t>
            </a:r>
          </a:p>
          <a:p>
            <a:pPr>
              <a:lnSpc>
                <a:spcPts val="2160"/>
              </a:lnSpc>
              <a:spcBef>
                <a:spcPts val="0"/>
              </a:spcBef>
            </a:pP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</a:rPr>
              <a:t>Соблюдайте сроки обжалования</a:t>
            </a:r>
          </a:p>
          <a:p>
            <a:pPr>
              <a:lnSpc>
                <a:spcPts val="2160"/>
              </a:lnSpc>
              <a:spcBef>
                <a:spcPts val="0"/>
              </a:spcBef>
            </a:pP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</a:rPr>
              <a:t>Не допускайте нарушений имущественных прав ребёнка</a:t>
            </a:r>
          </a:p>
          <a:p>
            <a:pPr>
              <a:lnSpc>
                <a:spcPts val="2160"/>
              </a:lnSpc>
              <a:spcBef>
                <a:spcPts val="0"/>
              </a:spcBef>
            </a:pP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</a:rPr>
              <a:t>Фиксируйте нарушения корректно</a:t>
            </a:r>
          </a:p>
          <a:p>
            <a:pPr>
              <a:lnSpc>
                <a:spcPts val="2160"/>
              </a:lnSpc>
              <a:spcBef>
                <a:spcPts val="0"/>
              </a:spcBef>
            </a:pP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</a:rPr>
              <a:t>Обращайтесь за помощью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CFE56C00-F12F-05D7-3F2F-DC0380F688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20607" y="1825625"/>
            <a:ext cx="468923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Компетентность, юридическая точность, своевременность действий и забота об интересах ребёнка — ключ к эффективному выполнению роли усыновителя</a:t>
            </a:r>
            <a:endParaRPr lang="pl-PL" i="1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AB7BAD0-6FAA-4E02-B1D1-D52D30441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47" y="0"/>
            <a:ext cx="1091184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E5A0E45-94B2-451B-AAE8-9ED1F5A585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7243" y="130795"/>
            <a:ext cx="1438781" cy="1438781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44F6288-28B6-B227-5560-2382D3BD7D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5222" y="3147660"/>
            <a:ext cx="2462997" cy="329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81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drumroll.wav"/>
          </p:stSnd>
        </p:sndAc>
      </p:transition>
    </mc:Choice>
    <mc:Fallback xmlns="">
      <p:transition spd="slow">
        <p:sndAc>
          <p:stSnd>
            <p:snd r:embed="rId6" name="drumroll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C323030E-C939-4F82-856B-A3FDF299A328}"/>
              </a:ext>
            </a:extLst>
          </p:cNvPr>
          <p:cNvGrpSpPr/>
          <p:nvPr/>
        </p:nvGrpSpPr>
        <p:grpSpPr>
          <a:xfrm>
            <a:off x="-23701" y="-217589"/>
            <a:ext cx="12070738" cy="7090975"/>
            <a:chOff x="-23701" y="-217589"/>
            <a:chExt cx="12070738" cy="7090975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BC634586-766E-4504-9EC7-484AB08A66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585" y="-217589"/>
              <a:ext cx="9057176" cy="6404064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EAB7BAD0-6FAA-4E02-B1D1-D52D304416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23701" y="15386"/>
              <a:ext cx="1091184" cy="6858000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BE5A0E45-94B2-451B-AAE8-9ED1F5A585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132888" y="15386"/>
              <a:ext cx="1438781" cy="1438781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827567E-2C4C-4B1A-852A-28691A3D9B7F}"/>
                </a:ext>
              </a:extLst>
            </p:cNvPr>
            <p:cNvSpPr txBox="1"/>
            <p:nvPr/>
          </p:nvSpPr>
          <p:spPr>
            <a:xfrm>
              <a:off x="3662197" y="440707"/>
              <a:ext cx="17639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a-ET" sz="2800" b="1" dirty="0"/>
                <a:t>СТИГМА?</a:t>
              </a:r>
              <a:endParaRPr lang="en-US" sz="2800" b="1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F8A93B6-38A6-4A06-853A-4E7EB46AD939}"/>
                </a:ext>
              </a:extLst>
            </p:cNvPr>
            <p:cNvSpPr txBox="1"/>
            <p:nvPr/>
          </p:nvSpPr>
          <p:spPr>
            <a:xfrm>
              <a:off x="5793678" y="440707"/>
              <a:ext cx="15663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a-ET" sz="2800" b="1" dirty="0"/>
                <a:t>ПРАВО?</a:t>
              </a:r>
              <a:endParaRPr lang="en-US" sz="2800" b="1" dirty="0"/>
            </a:p>
          </p:txBody>
        </p:sp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71077E1F-9036-4930-AA7E-04BD80251050}"/>
                </a:ext>
              </a:extLst>
            </p:cNvPr>
            <p:cNvSpPr/>
            <p:nvPr/>
          </p:nvSpPr>
          <p:spPr>
            <a:xfrm>
              <a:off x="7686998" y="3833729"/>
              <a:ext cx="2370221" cy="851579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794B323-80A7-4500-ADFE-41A6C6FE1106}"/>
                </a:ext>
              </a:extLst>
            </p:cNvPr>
            <p:cNvSpPr txBox="1"/>
            <p:nvPr/>
          </p:nvSpPr>
          <p:spPr>
            <a:xfrm>
              <a:off x="7823932" y="3982894"/>
              <a:ext cx="20526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/>
                <a:t>ОСОБЫЕ</a:t>
              </a:r>
              <a:endParaRPr lang="en-US" sz="2800" dirty="0"/>
            </a:p>
          </p:txBody>
        </p:sp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F1D62427-1D5D-41F0-8E4A-E13C45C7602A}"/>
                </a:ext>
              </a:extLst>
            </p:cNvPr>
            <p:cNvSpPr/>
            <p:nvPr/>
          </p:nvSpPr>
          <p:spPr>
            <a:xfrm>
              <a:off x="6488232" y="4742297"/>
              <a:ext cx="2646447" cy="851579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BCB64AA-46C7-4E59-85BC-A8C2C8AAAF32}"/>
                </a:ext>
              </a:extLst>
            </p:cNvPr>
            <p:cNvSpPr txBox="1"/>
            <p:nvPr/>
          </p:nvSpPr>
          <p:spPr>
            <a:xfrm>
              <a:off x="6576863" y="4906476"/>
              <a:ext cx="24629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a-ET" sz="2800" dirty="0"/>
                <a:t>ПОТРЕБНОСТИ</a:t>
              </a:r>
              <a:endParaRPr lang="en-US" sz="2800" dirty="0"/>
            </a:p>
          </p:txBody>
        </p:sp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2F179BC3-D356-4940-99E4-4964577EEE33}"/>
                </a:ext>
              </a:extLst>
            </p:cNvPr>
            <p:cNvSpPr/>
            <p:nvPr/>
          </p:nvSpPr>
          <p:spPr>
            <a:xfrm>
              <a:off x="9210347" y="4742297"/>
              <a:ext cx="2370221" cy="851579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6D50DE5-AF4E-40D9-BFA6-7B5410BA74E8}"/>
                </a:ext>
              </a:extLst>
            </p:cNvPr>
            <p:cNvSpPr txBox="1"/>
            <p:nvPr/>
          </p:nvSpPr>
          <p:spPr>
            <a:xfrm>
              <a:off x="9318631" y="4876284"/>
              <a:ext cx="21536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a-ET" sz="2800" dirty="0"/>
                <a:t>РЕБЁНКА</a:t>
              </a:r>
              <a:endParaRPr lang="en-US" sz="2800" dirty="0"/>
            </a:p>
          </p:txBody>
        </p:sp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C24557F3-FE73-4EBF-8198-C1F0F00486F6}"/>
                </a:ext>
              </a:extLst>
            </p:cNvPr>
            <p:cNvSpPr/>
            <p:nvPr/>
          </p:nvSpPr>
          <p:spPr>
            <a:xfrm>
              <a:off x="7224734" y="5658972"/>
              <a:ext cx="2370221" cy="851579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822E2F7-B29A-4150-9496-4069B0E46B37}"/>
                </a:ext>
              </a:extLst>
            </p:cNvPr>
            <p:cNvSpPr txBox="1"/>
            <p:nvPr/>
          </p:nvSpPr>
          <p:spPr>
            <a:xfrm>
              <a:off x="7332734" y="5766163"/>
              <a:ext cx="21536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a-ET" sz="2800" dirty="0"/>
                <a:t>С ОПЫТОМ</a:t>
              </a:r>
              <a:endParaRPr lang="en-US" sz="2800" dirty="0"/>
            </a:p>
          </p:txBody>
        </p:sp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1879E7DC-1C37-42B0-B205-73704004088E}"/>
                </a:ext>
              </a:extLst>
            </p:cNvPr>
            <p:cNvSpPr/>
            <p:nvPr/>
          </p:nvSpPr>
          <p:spPr>
            <a:xfrm>
              <a:off x="9676816" y="5643289"/>
              <a:ext cx="2370221" cy="851579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2232D36-3E8F-4F0D-A854-64698D872EE1}"/>
                </a:ext>
              </a:extLst>
            </p:cNvPr>
            <p:cNvSpPr txBox="1"/>
            <p:nvPr/>
          </p:nvSpPr>
          <p:spPr>
            <a:xfrm>
              <a:off x="9854742" y="5737319"/>
              <a:ext cx="20141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a-ET" sz="2800" dirty="0"/>
                <a:t>СИРОТСТВА</a:t>
              </a:r>
              <a:endParaRPr lang="en-US" sz="2800" dirty="0"/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1F1C140C-6958-4D4E-A89C-D9D9EE83FE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3557" y="3549121"/>
              <a:ext cx="2466975" cy="32956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770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drumroll.wav"/>
          </p:stSnd>
        </p:sndAc>
      </p:transition>
    </mc:Choice>
    <mc:Fallback xmlns="">
      <p:transition spd="slow">
        <p:sndAc>
          <p:stSnd>
            <p:snd r:embed="rId7" name="drumroll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C323030E-C939-4F82-856B-A3FDF299A328}"/>
              </a:ext>
            </a:extLst>
          </p:cNvPr>
          <p:cNvGrpSpPr/>
          <p:nvPr/>
        </p:nvGrpSpPr>
        <p:grpSpPr>
          <a:xfrm>
            <a:off x="-23701" y="15386"/>
            <a:ext cx="11595370" cy="6858000"/>
            <a:chOff x="-23701" y="15386"/>
            <a:chExt cx="11595370" cy="6858000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EAB7BAD0-6FAA-4E02-B1D1-D52D304416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23701" y="15386"/>
              <a:ext cx="1091184" cy="6858000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BE5A0E45-94B2-451B-AAE8-9ED1F5A585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32888" y="15386"/>
              <a:ext cx="1438781" cy="1438781"/>
            </a:xfrm>
            <a:prstGeom prst="rect">
              <a:avLst/>
            </a:prstGeom>
          </p:spPr>
        </p:pic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1F1C140C-6958-4D4E-A89C-D9D9EE83FE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3557" y="3549121"/>
              <a:ext cx="2466975" cy="3295650"/>
            </a:xfrm>
            <a:prstGeom prst="rect">
              <a:avLst/>
            </a:prstGeom>
          </p:spPr>
        </p:pic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348E34-BA4C-28B4-2593-7F7D700F1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0852" y="483851"/>
            <a:ext cx="2668343" cy="823912"/>
          </a:xfrm>
        </p:spPr>
        <p:txBody>
          <a:bodyPr>
            <a:normAutofit/>
          </a:bodyPr>
          <a:lstStyle/>
          <a:p>
            <a:r>
              <a:rPr lang="ru-RU" dirty="0"/>
              <a:t>Задание</a:t>
            </a:r>
            <a:endParaRPr lang="pl-PL" dirty="0"/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881C1F9D-4E96-D27D-4894-53DCA0EACA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80565" y="1923235"/>
            <a:ext cx="9574823" cy="823912"/>
          </a:xfrm>
        </p:spPr>
        <p:txBody>
          <a:bodyPr>
            <a:normAutofit lnSpcReduction="10000"/>
          </a:bodyPr>
          <a:lstStyle/>
          <a:p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Проанализируйте предложенную ситуацию и определите потребности и права ребёнка, которые в ней нарушаются. Какие действия могут предпринять родители ребёнка для урегулирования этого конфликта в рамках законодательства? </a:t>
            </a:r>
            <a:endParaRPr lang="pl-PL" dirty="0"/>
          </a:p>
        </p:txBody>
      </p:sp>
      <p:sp>
        <p:nvSpPr>
          <p:cNvPr id="21" name="Объект 20">
            <a:extLst>
              <a:ext uri="{FF2B5EF4-FFF2-40B4-BE49-F238E27FC236}">
                <a16:creationId xmlns:a16="http://schemas.microsoft.com/office/drawing/2014/main" id="{454F52CE-496A-5F63-C456-A95C1C10AF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6606" y="3209088"/>
            <a:ext cx="7310172" cy="2822436"/>
          </a:xfrm>
        </p:spPr>
        <p:txBody>
          <a:bodyPr>
            <a:normAutofit lnSpcReduction="10000"/>
          </a:bodyPr>
          <a:lstStyle/>
          <a:p>
            <a:pPr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Учитель начальных классов регулярно жалуется маме на поведение приемного сына: «Он дерется, срывает уроки, другим детям тяжело из-за него». </a:t>
            </a:r>
          </a:p>
          <a:p>
            <a:pPr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Мама чувствует, что к ребенку относятся предвзято, зная, что он усыновлённый. </a:t>
            </a:r>
          </a:p>
          <a:p>
            <a:pPr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Однажды при всем классе учительница резко заявила: «Если будешь так себя вести, вернешься в детдом!». Ребенок рассказал об этом дома в слезах. </a:t>
            </a:r>
          </a:p>
          <a:p>
            <a:pPr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Мама написала гневное сообщение учительнице в родительском чате. Там мнения родителей разделились. Кто-то стал на сторону учителя, кто-то защищает ребёнка.</a:t>
            </a:r>
            <a:endParaRPr lang="ru-RU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5294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drumroll.wav"/>
          </p:stSnd>
        </p:sndAc>
      </p:transition>
    </mc:Choice>
    <mc:Fallback xmlns="">
      <p:transition spd="slow">
        <p:sndAc>
          <p:stSnd>
            <p:snd r:embed="rId6" name="drumroll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10648</TotalTime>
  <Words>408</Words>
  <Application>Microsoft Office PowerPoint</Application>
  <PresentationFormat>Широкоэкранный</PresentationFormat>
  <Paragraphs>41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Модуль 4</vt:lpstr>
      <vt:lpstr>Презентация PowerPoint</vt:lpstr>
      <vt:lpstr>Основные документы,  обеспечивающие реализацию прав детей  в Республике Беларусь</vt:lpstr>
      <vt:lpstr>Рекомендации юриста</vt:lpstr>
      <vt:lpstr>Презентация PowerPoint</vt:lpstr>
      <vt:lpstr>Задание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Александра Жураковская</dc:creator>
  <cp:lastModifiedBy>Volha Halauniova</cp:lastModifiedBy>
  <cp:revision>157</cp:revision>
  <dcterms:created xsi:type="dcterms:W3CDTF">2025-02-09T11:58:59Z</dcterms:created>
  <dcterms:modified xsi:type="dcterms:W3CDTF">2025-09-17T17:04:40Z</dcterms:modified>
</cp:coreProperties>
</file>