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" r:id="rId2"/>
    <p:sldId id="268" r:id="rId3"/>
    <p:sldId id="304" r:id="rId4"/>
    <p:sldId id="305" r:id="rId5"/>
    <p:sldId id="264" r:id="rId6"/>
    <p:sldId id="307" r:id="rId7"/>
    <p:sldId id="306" r:id="rId8"/>
    <p:sldId id="308" r:id="rId9"/>
    <p:sldId id="309" r:id="rId10"/>
    <p:sldId id="281" r:id="rId11"/>
    <p:sldId id="269" r:id="rId12"/>
    <p:sldId id="310" r:id="rId13"/>
    <p:sldId id="265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tection_HRD" initials="P" lastIdx="1" clrIdx="0">
    <p:extLst>
      <p:ext uri="{19B8F6BF-5375-455C-9EA6-DF929625EA0E}">
        <p15:presenceInfo xmlns:p15="http://schemas.microsoft.com/office/powerpoint/2012/main" userId="Protection_H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336600"/>
    <a:srgbClr val="203864"/>
    <a:srgbClr val="8FAADC"/>
    <a:srgbClr val="FFF5F1"/>
    <a:srgbClr val="E8F1FF"/>
    <a:srgbClr val="1FCCDA"/>
    <a:srgbClr val="EBFAE3"/>
    <a:srgbClr val="99FF99"/>
    <a:srgbClr val="71B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5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E4047-F90E-43D4-86FF-F0B5B428AE83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B11AC-7EDC-458C-865D-8D019EFAD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75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41951-F3D9-48E0-8EDD-E40E296B1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5E806A-98FA-4D42-BE4F-1B2C8BB4E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40AD13-BFB9-4DBA-82ED-5C23C1272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4EF-0A52-4773-8147-3A6DE9CFB337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CD2433-8E81-4233-9653-654BC1233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F564D9-EC8B-478E-90C2-6B9A8DE98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33C6-3A85-4BDA-A6FC-15FB8F5B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22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B7D55-ACFA-4E5C-9A3E-B6428A9B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183DC0-CF2D-432F-95C2-5CB344B3A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2C960E-2C7A-4996-8073-435F20B5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4EF-0A52-4773-8147-3A6DE9CFB337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1E4CF3-2385-45B3-A68B-837338A2A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480174-469C-4E6F-BE22-D72ED9B4C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33C6-3A85-4BDA-A6FC-15FB8F5B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36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328E3F-2FF0-4F30-86F2-5A64D8BA58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F0C1BC-EF1D-4088-86D6-E1546FA5E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8D82DC-6DDF-4C4F-A653-BF4BFFC60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4EF-0A52-4773-8147-3A6DE9CFB337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DA20F6-F05A-4138-A271-84322987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955BAB-9EFE-4C69-A353-5DE333FD1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33C6-3A85-4BDA-A6FC-15FB8F5B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85D31-BC5C-47B6-AEFA-3AA87B0AF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93EC3C-E247-48CF-BC48-D0314C0C3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41A353-732F-4F20-8E93-716157D79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4EF-0A52-4773-8147-3A6DE9CFB337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E4B3BE-1A23-4AD6-B682-6D00C118A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3CD789-5E1D-4CE6-B3F0-6AAF33D69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33C6-3A85-4BDA-A6FC-15FB8F5B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7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9C0A3-4A9A-4DC8-9041-63DEA75A7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C011D0-09BA-4049-A20F-FB48CE4A1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504D35-FD23-4FD2-A288-7F4DBDCBB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4EF-0A52-4773-8147-3A6DE9CFB337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CD039-9137-4172-B08C-5FC448AC0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ED6CF8-9C02-4540-97EA-AC32CA6C8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33C6-3A85-4BDA-A6FC-15FB8F5B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83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76E6B-81B1-4EF5-AD3C-DEB74DE06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7C4E13-E573-426D-A377-89E02B805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D75C2D-9F14-4F55-A912-E899FD79B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C56440-4188-4DCA-B97A-9BA5D14D7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4EF-0A52-4773-8147-3A6DE9CFB337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BFCB55-A2CB-467E-951C-F52451692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3C4C78-40F1-4957-BF47-4C509ED0B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33C6-3A85-4BDA-A6FC-15FB8F5B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80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C3C1A-F61E-47C6-BE9E-D620B5310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94BC19-9584-448C-9C24-7E2A55CAF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A51F9F-376B-4754-9C86-AAD8DE232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80B160-84DA-4C95-83E9-2DB6DBF82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E0CBF7C-4385-4EFA-A82F-113E7E31F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22297D-D607-4F7D-B22C-B6C375ED7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4EF-0A52-4773-8147-3A6DE9CFB337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EDF554-5A7A-496B-9B8C-B2D106ACF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89DC7F-71D1-4954-95DE-344E392E6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33C6-3A85-4BDA-A6FC-15FB8F5B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7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AF47E-4BD0-4F53-BE98-9F45F5DB0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0893F2-BE30-4F37-9652-D2887B42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4EF-0A52-4773-8147-3A6DE9CFB337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4D4584-5968-4A26-B569-0BBA3103D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C00C8D-D0AA-4FEB-B545-1493B13B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33C6-3A85-4BDA-A6FC-15FB8F5B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49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3C5C30B-4799-4E6F-9115-C6AE98FEA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4EF-0A52-4773-8147-3A6DE9CFB337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AA0E42-4DBA-4D6A-9A32-A5C79B7BD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916980-1AED-4351-BDAF-B5354843B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33C6-3A85-4BDA-A6FC-15FB8F5B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65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26A8F-17DC-4CDF-9AD9-1BB03A4BC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A6163A-9ABD-4FB6-8306-ECC44E937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FF5332-A054-47ED-B088-5F1D608BA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4AAB7A-E3AD-4FD2-A7E4-BC6C2C13F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4EF-0A52-4773-8147-3A6DE9CFB337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A48716-10F7-48BD-B1A1-03A1B576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B15E0C-F858-4E26-986A-06965D4E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33C6-3A85-4BDA-A6FC-15FB8F5B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50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22E8E-7EBE-4AA0-9FD0-6E4F3BC5A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086B4A8-4D95-4DBC-96E1-9973E1053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1DBDE3-4E9F-4E2A-B732-BDF932623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5BCA80-66B8-44A9-9863-307B09CF7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4EF-0A52-4773-8147-3A6DE9CFB337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F320F8-E59F-4936-AEDE-DE6BAC72C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A65A92-A1FE-4541-9AF2-B97F90C59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33C6-3A85-4BDA-A6FC-15FB8F5B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96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4A58F8-8B53-45D1-8D6D-3CBAA138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94F429-E02C-43E9-8E32-E27F35F26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3FDD7C-4C90-411A-B7CA-C84CF430CA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CF4EF-0A52-4773-8147-3A6DE9CFB337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C5652C-5120-430C-8901-583E15D33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9EC224-A813-4002-BAEA-F2B250C30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133C6-3A85-4BDA-A6FC-15FB8F5B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17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drumroll.wav"/>
          </p:stSnd>
        </p:sndAc>
      </p:transition>
    </mc:Choice>
    <mc:Fallback xmlns="">
      <p:transition spd="slow">
        <p:sndAc>
          <p:stSnd>
            <p:snd r:embed="rId14" name="drumroll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20AC5F9-105D-4881-A827-D5DAC9B2E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023AC-3FE9-45EE-AC63-FBC5AA2D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643" y="2071368"/>
            <a:ext cx="7112713" cy="66020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Модуль 2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F0CE0A-38A7-4EA2-A3E9-A68DFC2BF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5505" y="159356"/>
            <a:ext cx="1438781" cy="14387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D3DA52-C018-43A7-B72E-9F5553FC4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50" y="3975651"/>
            <a:ext cx="2054530" cy="26397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15F8A5-70F8-40AD-90E9-52C444766D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5071" y="3815880"/>
            <a:ext cx="1658256" cy="2944623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935A31D-8741-47D6-919F-1CB4071753F2}"/>
              </a:ext>
            </a:extLst>
          </p:cNvPr>
          <p:cNvSpPr txBox="1">
            <a:spLocks/>
          </p:cNvSpPr>
          <p:nvPr/>
        </p:nvSpPr>
        <p:spPr>
          <a:xfrm>
            <a:off x="1502043" y="2786466"/>
            <a:ext cx="9329057" cy="2183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Инклюзивная культура и потребности детей с опытом сиротства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F9877BA-263A-A382-05A6-7BF93684D14C}"/>
              </a:ext>
            </a:extLst>
          </p:cNvPr>
          <p:cNvSpPr txBox="1">
            <a:spLocks/>
          </p:cNvSpPr>
          <p:nvPr/>
        </p:nvSpPr>
        <p:spPr>
          <a:xfrm>
            <a:off x="1714027" y="372856"/>
            <a:ext cx="8731044" cy="1225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Инклюзивные практики в помощь детям с опытом сиротства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829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7" name="drumroll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323030E-C939-4F82-856B-A3FDF299A328}"/>
              </a:ext>
            </a:extLst>
          </p:cNvPr>
          <p:cNvGrpSpPr/>
          <p:nvPr/>
        </p:nvGrpSpPr>
        <p:grpSpPr>
          <a:xfrm>
            <a:off x="-23701" y="-217589"/>
            <a:ext cx="12070738" cy="7090975"/>
            <a:chOff x="-23701" y="-217589"/>
            <a:chExt cx="12070738" cy="7090975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C634586-766E-4504-9EC7-484AB08A6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85" y="-217589"/>
              <a:ext cx="9057176" cy="640406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EAB7BAD0-6FAA-4E02-B1D1-D52D30441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3701" y="15386"/>
              <a:ext cx="1091184" cy="6858000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BE5A0E45-94B2-451B-AAE8-9ED1F5A58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32888" y="15386"/>
              <a:ext cx="1438781" cy="143878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827567E-2C4C-4B1A-852A-28691A3D9B7F}"/>
                </a:ext>
              </a:extLst>
            </p:cNvPr>
            <p:cNvSpPr txBox="1"/>
            <p:nvPr/>
          </p:nvSpPr>
          <p:spPr>
            <a:xfrm>
              <a:off x="3662197" y="440707"/>
              <a:ext cx="1763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a-ET" sz="2800" b="1" dirty="0"/>
                <a:t>СТИГМА?</a:t>
              </a:r>
              <a:endParaRPr lang="en-US" sz="2800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8A93B6-38A6-4A06-853A-4E7EB46AD939}"/>
                </a:ext>
              </a:extLst>
            </p:cNvPr>
            <p:cNvSpPr txBox="1"/>
            <p:nvPr/>
          </p:nvSpPr>
          <p:spPr>
            <a:xfrm>
              <a:off x="5793678" y="440707"/>
              <a:ext cx="15663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a-ET" sz="2800" b="1" dirty="0"/>
                <a:t>ПРАВО?</a:t>
              </a:r>
              <a:endParaRPr lang="en-US" sz="2800" b="1" dirty="0"/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71077E1F-9036-4930-AA7E-04BD80251050}"/>
                </a:ext>
              </a:extLst>
            </p:cNvPr>
            <p:cNvSpPr/>
            <p:nvPr/>
          </p:nvSpPr>
          <p:spPr>
            <a:xfrm>
              <a:off x="7686998" y="3833729"/>
              <a:ext cx="2370221" cy="85157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94B323-80A7-4500-ADFE-41A6C6FE1106}"/>
                </a:ext>
              </a:extLst>
            </p:cNvPr>
            <p:cNvSpPr txBox="1"/>
            <p:nvPr/>
          </p:nvSpPr>
          <p:spPr>
            <a:xfrm>
              <a:off x="7823932" y="3982894"/>
              <a:ext cx="2052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a-ET" sz="2800" dirty="0"/>
                <a:t>ОСОБЫЕ</a:t>
              </a:r>
              <a:endParaRPr lang="en-US" sz="2800" dirty="0"/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F1D62427-1D5D-41F0-8E4A-E13C45C7602A}"/>
                </a:ext>
              </a:extLst>
            </p:cNvPr>
            <p:cNvSpPr/>
            <p:nvPr/>
          </p:nvSpPr>
          <p:spPr>
            <a:xfrm>
              <a:off x="6488232" y="4742297"/>
              <a:ext cx="2646447" cy="85157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BCB64AA-46C7-4E59-85BC-A8C2C8AAAF32}"/>
                </a:ext>
              </a:extLst>
            </p:cNvPr>
            <p:cNvSpPr txBox="1"/>
            <p:nvPr/>
          </p:nvSpPr>
          <p:spPr>
            <a:xfrm>
              <a:off x="6576863" y="4906476"/>
              <a:ext cx="24629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a-ET" sz="2800" dirty="0"/>
                <a:t>ПОТРЕБНОСТИ</a:t>
              </a:r>
              <a:endParaRPr lang="en-US" sz="2800" dirty="0"/>
            </a:p>
          </p:txBody>
        </p:sp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2F179BC3-D356-4940-99E4-4964577EEE33}"/>
                </a:ext>
              </a:extLst>
            </p:cNvPr>
            <p:cNvSpPr/>
            <p:nvPr/>
          </p:nvSpPr>
          <p:spPr>
            <a:xfrm>
              <a:off x="9210347" y="4742297"/>
              <a:ext cx="2370221" cy="85157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6D50DE5-AF4E-40D9-BFA6-7B5410BA74E8}"/>
                </a:ext>
              </a:extLst>
            </p:cNvPr>
            <p:cNvSpPr txBox="1"/>
            <p:nvPr/>
          </p:nvSpPr>
          <p:spPr>
            <a:xfrm>
              <a:off x="9318631" y="4876284"/>
              <a:ext cx="2153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a-ET" sz="2800" dirty="0"/>
                <a:t>РЕБЁНКА</a:t>
              </a:r>
              <a:endParaRPr lang="en-US" sz="2800" dirty="0"/>
            </a:p>
          </p:txBody>
        </p:sp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C24557F3-FE73-4EBF-8198-C1F0F00486F6}"/>
                </a:ext>
              </a:extLst>
            </p:cNvPr>
            <p:cNvSpPr/>
            <p:nvPr/>
          </p:nvSpPr>
          <p:spPr>
            <a:xfrm>
              <a:off x="7224734" y="5658972"/>
              <a:ext cx="2370221" cy="85157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822E2F7-B29A-4150-9496-4069B0E46B37}"/>
                </a:ext>
              </a:extLst>
            </p:cNvPr>
            <p:cNvSpPr txBox="1"/>
            <p:nvPr/>
          </p:nvSpPr>
          <p:spPr>
            <a:xfrm>
              <a:off x="7332734" y="5766163"/>
              <a:ext cx="2153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a-ET" sz="2800" dirty="0"/>
                <a:t>С ОПЫТОМ</a:t>
              </a:r>
              <a:endParaRPr lang="en-US" sz="2800" dirty="0"/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1879E7DC-1C37-42B0-B205-73704004088E}"/>
                </a:ext>
              </a:extLst>
            </p:cNvPr>
            <p:cNvSpPr/>
            <p:nvPr/>
          </p:nvSpPr>
          <p:spPr>
            <a:xfrm>
              <a:off x="9676816" y="5643289"/>
              <a:ext cx="2370221" cy="85157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2232D36-3E8F-4F0D-A854-64698D872EE1}"/>
                </a:ext>
              </a:extLst>
            </p:cNvPr>
            <p:cNvSpPr txBox="1"/>
            <p:nvPr/>
          </p:nvSpPr>
          <p:spPr>
            <a:xfrm>
              <a:off x="9854742" y="5737319"/>
              <a:ext cx="2014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a-ET" sz="2800" dirty="0"/>
                <a:t>СИРОТСТВА</a:t>
              </a:r>
              <a:endParaRPr lang="en-US" sz="2800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1F1C140C-6958-4D4E-A89C-D9D9EE83F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57" y="3549121"/>
              <a:ext cx="2466975" cy="3295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770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7" name="drumroll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A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E53C6A2-615F-489E-A97B-47F6301B9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9" y="433318"/>
            <a:ext cx="8896874" cy="562911"/>
          </a:xfrm>
        </p:spPr>
        <p:txBody>
          <a:bodyPr>
            <a:noAutofit/>
          </a:bodyPr>
          <a:lstStyle/>
          <a:p>
            <a:r>
              <a:rPr lang="be-BY" sz="3200" b="1" dirty="0"/>
              <a:t>Результаты</a:t>
            </a:r>
            <a:r>
              <a:rPr lang="aa-ET" sz="3200" b="1" dirty="0"/>
              <a:t> опроса</a:t>
            </a:r>
            <a:r>
              <a:rPr lang="ru-RU" sz="3200" b="1" dirty="0"/>
              <a:t> усыновителей </a:t>
            </a:r>
            <a:br>
              <a:rPr lang="ru-RU" sz="3200" b="1" dirty="0"/>
            </a:br>
            <a:r>
              <a:rPr lang="ru-RU" sz="2400" b="1" dirty="0"/>
              <a:t>(Минск, 2024 год) </a:t>
            </a:r>
            <a:endParaRPr lang="en-US" sz="2400" b="1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1BBBC27-CAB7-41F2-AD1D-8C89B5154F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992" y="1429096"/>
            <a:ext cx="4438437" cy="9822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aa-ET" b="1" dirty="0">
                <a:latin typeface="+mj-lt"/>
              </a:rPr>
              <a:t>Есть ли у вашего усыновлённого ребёнка особые потребности, связанные с опытом сиротства?</a:t>
            </a:r>
            <a:endParaRPr lang="en-US" b="1" dirty="0">
              <a:latin typeface="+mj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B7BAD0-6FAA-4E02-B1D1-D52D30441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139" y="0"/>
            <a:ext cx="1091184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5A0E45-94B2-451B-AAE8-9ED1F5A58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1974" y="40654"/>
            <a:ext cx="1438781" cy="143878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057F1ED-7E7C-4834-A3F0-414385D12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7209" y="4109503"/>
            <a:ext cx="2053755" cy="26388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E4A52A0-AF25-4A7E-8689-09F85A6CA2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6583" y="3873760"/>
            <a:ext cx="1658355" cy="2944800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44BC9A1-128E-46D6-BF67-73CD41F8E70E}"/>
              </a:ext>
            </a:extLst>
          </p:cNvPr>
          <p:cNvGrpSpPr/>
          <p:nvPr/>
        </p:nvGrpSpPr>
        <p:grpSpPr>
          <a:xfrm>
            <a:off x="1337759" y="2750921"/>
            <a:ext cx="3219450" cy="2873745"/>
            <a:chOff x="1711621" y="3058861"/>
            <a:chExt cx="3219450" cy="2873745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F17C8269-ECEB-44BB-8704-4D90541BE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621" y="3058861"/>
              <a:ext cx="3219450" cy="27813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EF2DC72-3910-40B5-B82E-7DAC7E55AC4E}"/>
                </a:ext>
              </a:extLst>
            </p:cNvPr>
            <p:cNvSpPr txBox="1"/>
            <p:nvPr/>
          </p:nvSpPr>
          <p:spPr>
            <a:xfrm>
              <a:off x="2051538" y="3139940"/>
              <a:ext cx="765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a-ET" dirty="0">
                  <a:solidFill>
                    <a:srgbClr val="336600"/>
                  </a:solidFill>
                </a:rPr>
                <a:t>НЕТ</a:t>
              </a:r>
              <a:endParaRPr lang="en-US" dirty="0">
                <a:solidFill>
                  <a:srgbClr val="33660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D42B591-0B5C-4159-BB49-5AC938DCBA60}"/>
                </a:ext>
              </a:extLst>
            </p:cNvPr>
            <p:cNvSpPr txBox="1"/>
            <p:nvPr/>
          </p:nvSpPr>
          <p:spPr>
            <a:xfrm>
              <a:off x="4023073" y="5563274"/>
              <a:ext cx="652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a-ET" dirty="0"/>
                <a:t>ДА</a:t>
              </a:r>
              <a:endParaRPr lang="en-US" dirty="0"/>
            </a:p>
          </p:txBody>
        </p:sp>
      </p:grpSp>
      <p:sp>
        <p:nvSpPr>
          <p:cNvPr id="15" name="Объект 4">
            <a:extLst>
              <a:ext uri="{FF2B5EF4-FFF2-40B4-BE49-F238E27FC236}">
                <a16:creationId xmlns:a16="http://schemas.microsoft.com/office/drawing/2014/main" id="{9B352512-4A39-427E-BE23-84CE2E517043}"/>
              </a:ext>
            </a:extLst>
          </p:cNvPr>
          <p:cNvSpPr txBox="1">
            <a:spLocks/>
          </p:cNvSpPr>
          <p:nvPr/>
        </p:nvSpPr>
        <p:spPr>
          <a:xfrm>
            <a:off x="7512423" y="1328977"/>
            <a:ext cx="4438437" cy="11860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a-ET" sz="2400" b="1" dirty="0">
                <a:latin typeface="+mj-lt"/>
              </a:rPr>
              <a:t>Должен ли учитываться </a:t>
            </a:r>
            <a:r>
              <a:rPr lang="ru-RU" sz="2400" b="1" dirty="0">
                <a:latin typeface="+mj-lt"/>
              </a:rPr>
              <a:t>опыт ребёнка, связанный с сиротством, педагогами и медицинскими работниками?</a:t>
            </a:r>
            <a:endParaRPr lang="en-US" sz="2400" b="1" dirty="0">
              <a:latin typeface="+mj-lt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B42E16EA-0326-4EEE-B45C-4D684B13C473}"/>
              </a:ext>
            </a:extLst>
          </p:cNvPr>
          <p:cNvGrpSpPr/>
          <p:nvPr/>
        </p:nvGrpSpPr>
        <p:grpSpPr>
          <a:xfrm>
            <a:off x="7940614" y="2832000"/>
            <a:ext cx="4010246" cy="2861213"/>
            <a:chOff x="6681728" y="2706447"/>
            <a:chExt cx="4010246" cy="2861213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84D44548-FBC2-4CB6-B5AC-D73035336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1728" y="2706447"/>
              <a:ext cx="4010246" cy="27813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84AF75-6404-4C97-AD0F-AB1AB640D151}"/>
                </a:ext>
              </a:extLst>
            </p:cNvPr>
            <p:cNvSpPr txBox="1"/>
            <p:nvPr/>
          </p:nvSpPr>
          <p:spPr>
            <a:xfrm>
              <a:off x="9466787" y="5198328"/>
              <a:ext cx="805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a-ET" dirty="0"/>
                <a:t>ДА</a:t>
              </a:r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8C65340-7F91-4F1A-94E5-461FF4E03035}"/>
                </a:ext>
              </a:extLst>
            </p:cNvPr>
            <p:cNvSpPr txBox="1"/>
            <p:nvPr/>
          </p:nvSpPr>
          <p:spPr>
            <a:xfrm>
              <a:off x="7640147" y="2747734"/>
              <a:ext cx="807166" cy="366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a-ET" dirty="0"/>
                <a:t>НЕТ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5360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9" name="drumroll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5137E-D611-9707-831A-F5811490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192" y="365125"/>
            <a:ext cx="7816362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Инклюзивная культура и потребности детей с опытом сиротства. Основные факторы</a:t>
            </a:r>
            <a:endParaRPr lang="pl-PL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52F9A4-D89D-ABAB-7D41-1B5A39119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4884" y="2141537"/>
            <a:ext cx="9032631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Осведомлённость об особых потребностях детей с опытом сиротства</a:t>
            </a:r>
          </a:p>
          <a:p>
            <a:r>
              <a:rPr lang="ru-RU" dirty="0"/>
              <a:t>Уважение к праву на удовлетворение / учёт этих потребностей</a:t>
            </a:r>
          </a:p>
          <a:p>
            <a:r>
              <a:rPr lang="ru-RU" dirty="0"/>
              <a:t>Формирование и реализация инклюзивных практик, учитывающих эти потребности и права</a:t>
            </a:r>
          </a:p>
          <a:p>
            <a:r>
              <a:rPr lang="ru-RU" dirty="0"/>
              <a:t>Создание инклюзивных механизмов на законодательном, институциональном и общественном уровне</a:t>
            </a:r>
          </a:p>
          <a:p>
            <a:r>
              <a:rPr lang="ru-RU" dirty="0"/>
              <a:t>Инициировать создание таких условий могут как специалисты в области семейного устройства детей с опытом сиротства, так и сами замещающие родители.</a:t>
            </a:r>
          </a:p>
          <a:p>
            <a:endParaRPr lang="pl-PL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B7BAD0-6FAA-4E02-B1D1-D52D30441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7" y="0"/>
            <a:ext cx="1091184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5A0E45-94B2-451B-AAE8-9ED1F5A58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243" y="130795"/>
            <a:ext cx="1438781" cy="143878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057F1ED-7E7C-4834-A3F0-414385D12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074394" y="3883509"/>
            <a:ext cx="1953483" cy="265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1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6" name="drumroll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64048-29BA-06EF-4380-566B7952E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309" y="351211"/>
            <a:ext cx="7200901" cy="921559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Подберите антонимы</a:t>
            </a:r>
            <a:endParaRPr lang="pl-PL" sz="3200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09BA60B9-6C8A-D233-B3E3-22ABC2370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06" y="2031986"/>
            <a:ext cx="2725616" cy="2171700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 err="1"/>
              <a:t>Эксклюзия</a:t>
            </a:r>
            <a:endParaRPr lang="ru-RU" dirty="0"/>
          </a:p>
          <a:p>
            <a:r>
              <a:rPr lang="ru-RU" dirty="0"/>
              <a:t>Сегрегация</a:t>
            </a:r>
          </a:p>
          <a:p>
            <a:r>
              <a:rPr lang="ru-RU" dirty="0"/>
              <a:t>Враждебность</a:t>
            </a:r>
            <a:endParaRPr lang="pl-PL" dirty="0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0F607017-77F6-79A1-E631-96C396906CA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413444" y="2469731"/>
            <a:ext cx="2763837" cy="1181100"/>
          </a:xfrm>
        </p:spPr>
        <p:txBody>
          <a:bodyPr>
            <a:noAutofit/>
          </a:bodyPr>
          <a:lstStyle/>
          <a:p>
            <a:r>
              <a:rPr lang="ru-RU" dirty="0"/>
              <a:t>Инклюзия</a:t>
            </a:r>
          </a:p>
          <a:p>
            <a:r>
              <a:rPr lang="ru-RU" dirty="0"/>
              <a:t>Толерантность</a:t>
            </a:r>
          </a:p>
          <a:p>
            <a:r>
              <a:rPr lang="ru-RU" dirty="0"/>
              <a:t>Гуманизм </a:t>
            </a:r>
            <a:endParaRPr lang="pl-PL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8CF072-0F49-4120-8D9D-B5A71FFA7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698" y="210053"/>
            <a:ext cx="1438781" cy="14387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F7500-AFCB-403E-9969-B51497051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201" y="0"/>
            <a:ext cx="1094763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EFCFCF-7C38-4287-AD48-80DA352CB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8562" y="4509891"/>
            <a:ext cx="1609285" cy="20677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8F0D70-4FD9-4FAA-BC2B-935E478D0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2936" y="4062528"/>
            <a:ext cx="1529823" cy="2444261"/>
          </a:xfrm>
          <a:prstGeom prst="rect">
            <a:avLst/>
          </a:prstGeom>
        </p:spPr>
      </p:pic>
      <p:sp>
        <p:nvSpPr>
          <p:cNvPr id="5" name="Стрелка: влево-вправо 4">
            <a:extLst>
              <a:ext uri="{FF2B5EF4-FFF2-40B4-BE49-F238E27FC236}">
                <a16:creationId xmlns:a16="http://schemas.microsoft.com/office/drawing/2014/main" id="{00CDAD72-7037-DEAA-B6D7-EC5A6C9EFB28}"/>
              </a:ext>
            </a:extLst>
          </p:cNvPr>
          <p:cNvSpPr/>
          <p:nvPr/>
        </p:nvSpPr>
        <p:spPr>
          <a:xfrm>
            <a:off x="4869473" y="2178485"/>
            <a:ext cx="3367454" cy="169691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005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8" name="drumroll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2C0B1E-5C94-4995-873C-29EDA798E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010" y="0"/>
            <a:ext cx="1227201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5F2E4C-C6F6-42F2-9622-0CD89BE5A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4382" y="3222819"/>
            <a:ext cx="1655534" cy="29448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71B54F-E10F-4DAA-8C6F-14554C341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83707">
            <a:off x="7604396" y="4065219"/>
            <a:ext cx="107207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0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6" name="drumroll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B1BBBC27-CAB7-41F2-AD1D-8C89B5154F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6829" y="1655963"/>
            <a:ext cx="9848486" cy="3250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203864"/>
                </a:solidFill>
                <a:latin typeface="+mj-lt"/>
              </a:rPr>
              <a:t>Инклюзия - форма социальной активности общества, где приоритетными направлениями в социальной взаимосвязи и социальном включении являются направления толерантности, демократизации, равенства, единства и равноправия среди всех субъектов общества вне зависимости от расовых, национальных, религиозных, психофизических, гендерных и возрастных особенностей.</a:t>
            </a:r>
          </a:p>
          <a:p>
            <a:endParaRPr lang="en-US" b="1" dirty="0">
              <a:solidFill>
                <a:srgbClr val="203864"/>
              </a:solidFill>
              <a:latin typeface="+mj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B7BAD0-6FAA-4E02-B1D1-D52D30441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7" y="0"/>
            <a:ext cx="1091184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5A0E45-94B2-451B-AAE8-9ED1F5A58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243" y="130795"/>
            <a:ext cx="1438781" cy="143878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057F1ED-7E7C-4834-A3F0-414385D12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2010" y="4204490"/>
            <a:ext cx="2053755" cy="265351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E4A52A0-AF25-4A7E-8689-09F85A6CA2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9398" y="4014699"/>
            <a:ext cx="1658355" cy="29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7" name="drumroll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B1BBBC27-CAB7-41F2-AD1D-8C89B5154F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0399" y="1961398"/>
            <a:ext cx="7991305" cy="41066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203864"/>
                </a:solidFill>
                <a:latin typeface="+mj-lt"/>
              </a:rPr>
              <a:t>Социальные идеи, раскрываемые инклюзией, представляют собой воплощение базовых общечеловеческих ценностей, основанные на гуманизме и равноправии, равнозначности, единстве; а также предотвращают возникновение чувств одиночества, ненужности, обречённости лиц с отличительными особенностями.</a:t>
            </a:r>
          </a:p>
          <a:p>
            <a:endParaRPr lang="en-US" b="1" dirty="0">
              <a:solidFill>
                <a:srgbClr val="203864"/>
              </a:solidFill>
              <a:latin typeface="+mj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B7BAD0-6FAA-4E02-B1D1-D52D30441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7" y="0"/>
            <a:ext cx="1091184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5A0E45-94B2-451B-AAE8-9ED1F5A58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243" y="130795"/>
            <a:ext cx="1438781" cy="143878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057F1ED-7E7C-4834-A3F0-414385D12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47" y="4014699"/>
            <a:ext cx="2053755" cy="265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6" name="drumroll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B1BBBC27-CAB7-41F2-AD1D-8C89B5154F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12988" y="1151793"/>
            <a:ext cx="7438293" cy="4819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203864"/>
                </a:solidFill>
                <a:latin typeface="+mj-lt"/>
              </a:rPr>
              <a:t>Виды проявления инклюзии в обществе:</a:t>
            </a:r>
          </a:p>
          <a:p>
            <a:r>
              <a:rPr lang="ru-RU" b="1" dirty="0">
                <a:solidFill>
                  <a:srgbClr val="203864"/>
                </a:solidFill>
                <a:latin typeface="+mj-lt"/>
              </a:rPr>
              <a:t>Социальная инклюзия</a:t>
            </a:r>
          </a:p>
          <a:p>
            <a:r>
              <a:rPr lang="ru-RU" b="1" dirty="0">
                <a:solidFill>
                  <a:srgbClr val="203864"/>
                </a:solidFill>
                <a:latin typeface="+mj-lt"/>
              </a:rPr>
              <a:t>Инклюзия в трудовой деятельности</a:t>
            </a:r>
          </a:p>
          <a:p>
            <a:r>
              <a:rPr lang="ru-RU" b="1" dirty="0">
                <a:solidFill>
                  <a:srgbClr val="203864"/>
                </a:solidFill>
                <a:latin typeface="+mj-lt"/>
              </a:rPr>
              <a:t>Досуговая инклюзия</a:t>
            </a:r>
          </a:p>
          <a:p>
            <a:r>
              <a:rPr lang="ru-RU" b="1" dirty="0">
                <a:solidFill>
                  <a:srgbClr val="203864"/>
                </a:solidFill>
                <a:latin typeface="+mj-lt"/>
              </a:rPr>
              <a:t>Инклюзивное образование</a:t>
            </a:r>
          </a:p>
          <a:p>
            <a:r>
              <a:rPr lang="ru-RU" b="1" dirty="0">
                <a:solidFill>
                  <a:srgbClr val="203864"/>
                </a:solidFill>
                <a:latin typeface="+mj-lt"/>
              </a:rPr>
              <a:t>Финансовая инклюзия</a:t>
            </a:r>
          </a:p>
          <a:p>
            <a:r>
              <a:rPr lang="ru-RU" b="1" dirty="0">
                <a:solidFill>
                  <a:srgbClr val="203864"/>
                </a:solidFill>
                <a:latin typeface="+mj-lt"/>
              </a:rPr>
              <a:t>Политическая инклюзия</a:t>
            </a:r>
          </a:p>
          <a:p>
            <a:r>
              <a:rPr lang="ru-RU" b="1" dirty="0">
                <a:solidFill>
                  <a:srgbClr val="203864"/>
                </a:solidFill>
                <a:latin typeface="+mj-lt"/>
              </a:rPr>
              <a:t>Экономическая инклюзия</a:t>
            </a:r>
          </a:p>
          <a:p>
            <a:pPr marL="0" indent="0">
              <a:buNone/>
            </a:pPr>
            <a:endParaRPr lang="en-US" b="1" dirty="0">
              <a:solidFill>
                <a:srgbClr val="203864"/>
              </a:solidFill>
              <a:latin typeface="+mj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B7BAD0-6FAA-4E02-B1D1-D52D30441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91184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5A0E45-94B2-451B-AAE8-9ED1F5A58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243" y="130795"/>
            <a:ext cx="1438781" cy="143878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057F1ED-7E7C-4834-A3F0-414385D12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555648" y="3889274"/>
            <a:ext cx="1953483" cy="265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6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6" name="drumroll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D070F-4EEB-4951-B2FA-C96CBD2D2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522" y="365125"/>
            <a:ext cx="9894277" cy="1325563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Исторические предпосылки возникновения понятия инклюзии</a:t>
            </a:r>
          </a:p>
        </p:txBody>
      </p:sp>
      <p:sp>
        <p:nvSpPr>
          <p:cNvPr id="19" name="Объект 18">
            <a:extLst>
              <a:ext uri="{FF2B5EF4-FFF2-40B4-BE49-F238E27FC236}">
                <a16:creationId xmlns:a16="http://schemas.microsoft.com/office/drawing/2014/main" id="{ADB556F1-63CC-053F-690B-8469A5ADD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1562" y="1845760"/>
            <a:ext cx="5181600" cy="4351338"/>
          </a:xfrm>
        </p:spPr>
        <p:txBody>
          <a:bodyPr>
            <a:normAutofit/>
          </a:bodyPr>
          <a:lstStyle/>
          <a:p>
            <a:r>
              <a:rPr lang="ru-RU" dirty="0"/>
              <a:t>Древняя философия:</a:t>
            </a:r>
          </a:p>
          <a:p>
            <a:r>
              <a:rPr lang="ru-RU" dirty="0"/>
              <a:t>Древний Китай – Конфуций, Мо-</a:t>
            </a:r>
            <a:r>
              <a:rPr lang="ru-RU" dirty="0" err="1"/>
              <a:t>Цзи</a:t>
            </a:r>
            <a:r>
              <a:rPr lang="ru-RU" dirty="0"/>
              <a:t>: идеи о первоначальном равенстве между всеми людьми от рождения </a:t>
            </a:r>
          </a:p>
          <a:p>
            <a:r>
              <a:rPr lang="ru-RU" dirty="0"/>
              <a:t>Древняя Греция – Аристотель: концепция «прав человека»</a:t>
            </a:r>
          </a:p>
          <a:p>
            <a:endParaRPr lang="ru-RU" dirty="0"/>
          </a:p>
          <a:p>
            <a:endParaRPr lang="pl-PL" dirty="0"/>
          </a:p>
        </p:txBody>
      </p:sp>
      <p:sp>
        <p:nvSpPr>
          <p:cNvPr id="20" name="Объект 19">
            <a:extLst>
              <a:ext uri="{FF2B5EF4-FFF2-40B4-BE49-F238E27FC236}">
                <a16:creationId xmlns:a16="http://schemas.microsoft.com/office/drawing/2014/main" id="{12985CE0-94B1-FD20-156A-CFEAC2B58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4974" y="1845760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Буддизм – идеи гендерного равенства</a:t>
            </a:r>
          </a:p>
          <a:p>
            <a:pPr marL="0" indent="0">
              <a:buNone/>
            </a:pPr>
            <a:r>
              <a:rPr lang="ru-RU" dirty="0"/>
              <a:t>Христианство - гуманистические идеи</a:t>
            </a:r>
          </a:p>
          <a:p>
            <a:pPr marL="0" indent="0">
              <a:buNone/>
            </a:pPr>
            <a:r>
              <a:rPr lang="ru-RU" dirty="0"/>
              <a:t>Эпоха Возрождения – антропоцентризм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8CF072-0F49-4120-8D9D-B5A71FFA7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698" y="210053"/>
            <a:ext cx="1438781" cy="14387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F7500-AFCB-403E-9969-B51497051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201" y="0"/>
            <a:ext cx="1094763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8C41A66-F07C-380E-9347-ABF7CF7767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6871" y="4349721"/>
            <a:ext cx="1529703" cy="207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6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7" name="drumroll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D070F-4EEB-4951-B2FA-C96CBD2D2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522" y="365125"/>
            <a:ext cx="9894277" cy="1325563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История развития инклюзивных подходов</a:t>
            </a:r>
          </a:p>
        </p:txBody>
      </p:sp>
      <p:sp>
        <p:nvSpPr>
          <p:cNvPr id="19" name="Объект 18">
            <a:extLst>
              <a:ext uri="{FF2B5EF4-FFF2-40B4-BE49-F238E27FC236}">
                <a16:creationId xmlns:a16="http://schemas.microsoft.com/office/drawing/2014/main" id="{ADB556F1-63CC-053F-690B-8469A5ADD5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pl-PL" dirty="0"/>
          </a:p>
        </p:txBody>
      </p:sp>
      <p:sp>
        <p:nvSpPr>
          <p:cNvPr id="20" name="Объект 19">
            <a:extLst>
              <a:ext uri="{FF2B5EF4-FFF2-40B4-BE49-F238E27FC236}">
                <a16:creationId xmlns:a16="http://schemas.microsoft.com/office/drawing/2014/main" id="{12985CE0-94B1-FD20-156A-CFEAC2B58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7536" y="2174052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Ж.Ж. Руссо -   франко-швейцарский философ, писатель и мыслитель эпохи Просвещения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“Теория естественного права”</a:t>
            </a:r>
          </a:p>
          <a:p>
            <a:pPr marL="0" indent="0">
              <a:buNone/>
            </a:pPr>
            <a:r>
              <a:rPr lang="ru-RU" dirty="0"/>
              <a:t>«Рассуждение о происхождении и основаниях неравенства между людьми»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8CF072-0F49-4120-8D9D-B5A71FFA7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698" y="210053"/>
            <a:ext cx="1438781" cy="14387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F7500-AFCB-403E-9969-B51497051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201" y="0"/>
            <a:ext cx="1094763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8C41A66-F07C-380E-9347-ABF7CF7767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6871" y="4349721"/>
            <a:ext cx="1529703" cy="20794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7C2065-A644-FAA0-2ED7-01F4BA7287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6133" y="1881981"/>
            <a:ext cx="33147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3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7" name="drumroll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D070F-4EEB-4951-B2FA-C96CBD2D2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214" y="365125"/>
            <a:ext cx="9542585" cy="1325563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История развития инклюзивных подходов</a:t>
            </a:r>
          </a:p>
        </p:txBody>
      </p:sp>
      <p:sp>
        <p:nvSpPr>
          <p:cNvPr id="19" name="Объект 18">
            <a:extLst>
              <a:ext uri="{FF2B5EF4-FFF2-40B4-BE49-F238E27FC236}">
                <a16:creationId xmlns:a16="http://schemas.microsoft.com/office/drawing/2014/main" id="{ADB556F1-63CC-053F-690B-8469A5ADD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1743" y="1880305"/>
            <a:ext cx="5181600" cy="4351338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/>
              <a:t>И.Г. Песталоцци - </a:t>
            </a:r>
          </a:p>
          <a:p>
            <a:pPr marL="0" indent="0">
              <a:buNone/>
            </a:pPr>
            <a:r>
              <a:rPr lang="ru-RU" dirty="0"/>
              <a:t>швейцарский педагог, один из крупнейших педагогов-гуманистов конца XVIII — начала XIX века, внёсший значительный вклад в развитие педагогической теории и практики.</a:t>
            </a:r>
            <a:endParaRPr lang="pl-PL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5E02FA2-FF55-E44C-0615-343BF37F79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33872" y="2528982"/>
            <a:ext cx="1658256" cy="294462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8CF072-0F49-4120-8D9D-B5A71FFA7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698" y="210053"/>
            <a:ext cx="1438781" cy="14387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F7500-AFCB-403E-9969-B51497051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201" y="0"/>
            <a:ext cx="1094763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2BCAF6-86F1-46EA-17B2-16A396ACC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125278" y="2150512"/>
            <a:ext cx="2938782" cy="3701562"/>
          </a:xfrm>
          <a:prstGeom prst="rect">
            <a:avLst/>
          </a:prstGeom>
        </p:spPr>
      </p:pic>
      <p:sp>
        <p:nvSpPr>
          <p:cNvPr id="10" name="Объект 19">
            <a:extLst>
              <a:ext uri="{FF2B5EF4-FFF2-40B4-BE49-F238E27FC236}">
                <a16:creationId xmlns:a16="http://schemas.microsoft.com/office/drawing/2014/main" id="{4CD3EFBA-7E74-84D9-0D57-979044014319}"/>
              </a:ext>
            </a:extLst>
          </p:cNvPr>
          <p:cNvSpPr txBox="1">
            <a:spLocks/>
          </p:cNvSpPr>
          <p:nvPr/>
        </p:nvSpPr>
        <p:spPr>
          <a:xfrm>
            <a:off x="1811214" y="2323521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A51632-59D2-AB3F-43E5-F5FA162AC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3913377"/>
            <a:ext cx="1758741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7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7" name="drumroll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D070F-4EEB-4951-B2FA-C96CBD2D2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214" y="365125"/>
            <a:ext cx="9542585" cy="1325563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История развития инклюзивных подходов</a:t>
            </a:r>
          </a:p>
        </p:txBody>
      </p:sp>
      <p:sp>
        <p:nvSpPr>
          <p:cNvPr id="19" name="Объект 18">
            <a:extLst>
              <a:ext uri="{FF2B5EF4-FFF2-40B4-BE49-F238E27FC236}">
                <a16:creationId xmlns:a16="http://schemas.microsoft.com/office/drawing/2014/main" id="{ADB556F1-63CC-053F-690B-8469A5ADD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1743" y="188030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Самюэль </a:t>
            </a:r>
            <a:r>
              <a:rPr lang="ru-RU" dirty="0" err="1"/>
              <a:t>Гейнике</a:t>
            </a:r>
            <a:r>
              <a:rPr lang="ru-RU" dirty="0"/>
              <a:t> (18-й век) - немецкий педагог, изобретатель одного из способов обучения глухонемых.</a:t>
            </a:r>
          </a:p>
          <a:p>
            <a:pPr marL="0" indent="0">
              <a:buNone/>
            </a:pPr>
            <a:r>
              <a:rPr lang="ru-RU" dirty="0"/>
              <a:t>Впервые предложил идеи обучения детей с особенностями в массовых классах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8CF072-0F49-4120-8D9D-B5A71FFA7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698" y="210053"/>
            <a:ext cx="1438781" cy="14387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F7500-AFCB-403E-9969-B51497051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201" y="0"/>
            <a:ext cx="1094763" cy="6858000"/>
          </a:xfrm>
          <a:prstGeom prst="rect">
            <a:avLst/>
          </a:prstGeom>
        </p:spPr>
      </p:pic>
      <p:sp>
        <p:nvSpPr>
          <p:cNvPr id="10" name="Объект 19">
            <a:extLst>
              <a:ext uri="{FF2B5EF4-FFF2-40B4-BE49-F238E27FC236}">
                <a16:creationId xmlns:a16="http://schemas.microsoft.com/office/drawing/2014/main" id="{4CD3EFBA-7E74-84D9-0D57-979044014319}"/>
              </a:ext>
            </a:extLst>
          </p:cNvPr>
          <p:cNvSpPr txBox="1">
            <a:spLocks/>
          </p:cNvSpPr>
          <p:nvPr/>
        </p:nvSpPr>
        <p:spPr>
          <a:xfrm>
            <a:off x="1811214" y="2323521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A51632-59D2-AB3F-43E5-F5FA162AC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0" y="3913377"/>
            <a:ext cx="1758741" cy="29446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615610-3041-F19E-9CC1-B1A3B2F21C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7656" y="1825625"/>
            <a:ext cx="2372397" cy="319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1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7" name="drumroll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D070F-4EEB-4951-B2FA-C96CBD2D2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214" y="365125"/>
            <a:ext cx="9542585" cy="1325563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История развития инклюзивных подходов</a:t>
            </a:r>
          </a:p>
        </p:txBody>
      </p:sp>
      <p:sp>
        <p:nvSpPr>
          <p:cNvPr id="19" name="Объект 18">
            <a:extLst>
              <a:ext uri="{FF2B5EF4-FFF2-40B4-BE49-F238E27FC236}">
                <a16:creationId xmlns:a16="http://schemas.microsoft.com/office/drawing/2014/main" id="{ADB556F1-63CC-053F-690B-8469A5ADD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1743" y="188030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Лев Семёнович Выготский </a:t>
            </a:r>
          </a:p>
          <a:p>
            <a:pPr marL="0" indent="0">
              <a:buNone/>
            </a:pPr>
            <a:r>
              <a:rPr lang="ru-RU" dirty="0"/>
              <a:t>(1896 – 1936)</a:t>
            </a:r>
          </a:p>
          <a:p>
            <a:pPr marL="0" indent="0">
              <a:buNone/>
            </a:pPr>
            <a:r>
              <a:rPr lang="ru-RU" dirty="0"/>
              <a:t>Основатель культурно-исторического подхода в психологии и теории развития, гуманистической педагогики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8CF072-0F49-4120-8D9D-B5A71FFA7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698" y="210053"/>
            <a:ext cx="1438781" cy="14387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F7500-AFCB-403E-9969-B51497051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201" y="0"/>
            <a:ext cx="1094763" cy="6858000"/>
          </a:xfrm>
          <a:prstGeom prst="rect">
            <a:avLst/>
          </a:prstGeom>
        </p:spPr>
      </p:pic>
      <p:sp>
        <p:nvSpPr>
          <p:cNvPr id="10" name="Объект 19">
            <a:extLst>
              <a:ext uri="{FF2B5EF4-FFF2-40B4-BE49-F238E27FC236}">
                <a16:creationId xmlns:a16="http://schemas.microsoft.com/office/drawing/2014/main" id="{4CD3EFBA-7E74-84D9-0D57-979044014319}"/>
              </a:ext>
            </a:extLst>
          </p:cNvPr>
          <p:cNvSpPr txBox="1">
            <a:spLocks/>
          </p:cNvSpPr>
          <p:nvPr/>
        </p:nvSpPr>
        <p:spPr>
          <a:xfrm>
            <a:off x="1811214" y="2323521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A51632-59D2-AB3F-43E5-F5FA162AC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0" y="3913377"/>
            <a:ext cx="1758741" cy="29446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452652-C41F-4E88-4711-6985CB4B6A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8542" y="1356214"/>
            <a:ext cx="3343307" cy="461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6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7" name="drumroll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10505</TotalTime>
  <Words>425</Words>
  <Application>Microsoft Office PowerPoint</Application>
  <PresentationFormat>Широкоэкранный</PresentationFormat>
  <Paragraphs>64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Модуль 2</vt:lpstr>
      <vt:lpstr>Презентация PowerPoint</vt:lpstr>
      <vt:lpstr>Презентация PowerPoint</vt:lpstr>
      <vt:lpstr>Презентация PowerPoint</vt:lpstr>
      <vt:lpstr>Исторические предпосылки возникновения понятия инклюзии</vt:lpstr>
      <vt:lpstr>История развития инклюзивных подходов</vt:lpstr>
      <vt:lpstr>История развития инклюзивных подходов</vt:lpstr>
      <vt:lpstr>История развития инклюзивных подходов</vt:lpstr>
      <vt:lpstr>История развития инклюзивных подходов</vt:lpstr>
      <vt:lpstr>Презентация PowerPoint</vt:lpstr>
      <vt:lpstr>Результаты опроса усыновителей  (Минск, 2024 год) </vt:lpstr>
      <vt:lpstr>Инклюзивная культура и потребности детей с опытом сиротства. Основные факторы</vt:lpstr>
      <vt:lpstr>Подберите антонимы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Жураковская</dc:creator>
  <cp:lastModifiedBy>Volha Halauniova</cp:lastModifiedBy>
  <cp:revision>156</cp:revision>
  <dcterms:created xsi:type="dcterms:W3CDTF">2025-02-09T11:58:59Z</dcterms:created>
  <dcterms:modified xsi:type="dcterms:W3CDTF">2025-09-17T15:10:18Z</dcterms:modified>
</cp:coreProperties>
</file>